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381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381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381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381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381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381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203864"/>
          </a:solidFill>
        </a:fill>
      </a:tcStyle>
    </a:band2H>
    <a:firstCol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03864"/>
          </a:solidFill>
        </a:fill>
      </a:tcStyle>
    </a:lastRow>
    <a:fir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38100" cap="flat">
              <a:solidFill>
                <a:srgbClr val="203864"/>
              </a:solidFill>
              <a:prstDash val="solid"/>
              <a:round/>
            </a:ln>
          </a:top>
          <a:bottom>
            <a:ln w="127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203864"/>
        </a:fontRef>
        <a:srgbClr val="203864"/>
      </a:tcTxStyle>
      <a:tcStyle>
        <a:tcBdr>
          <a:left>
            <a:ln w="12700" cap="flat">
              <a:solidFill>
                <a:srgbClr val="203864"/>
              </a:solidFill>
              <a:prstDash val="solid"/>
              <a:round/>
            </a:ln>
          </a:left>
          <a:right>
            <a:ln w="12700" cap="flat">
              <a:solidFill>
                <a:srgbClr val="203864"/>
              </a:solidFill>
              <a:prstDash val="solid"/>
              <a:round/>
            </a:ln>
          </a:right>
          <a:top>
            <a:ln w="12700" cap="flat">
              <a:solidFill>
                <a:srgbClr val="203864"/>
              </a:solidFill>
              <a:prstDash val="solid"/>
              <a:round/>
            </a:ln>
          </a:top>
          <a:bottom>
            <a:ln w="38100" cap="flat">
              <a:solidFill>
                <a:srgbClr val="203864"/>
              </a:solidFill>
              <a:prstDash val="solid"/>
              <a:round/>
            </a:ln>
          </a:bottom>
          <a:insideH>
            <a:ln w="12700" cap="flat">
              <a:solidFill>
                <a:srgbClr val="203864"/>
              </a:solidFill>
              <a:prstDash val="solid"/>
              <a:round/>
            </a:ln>
          </a:insideH>
          <a:insideV>
            <a:ln w="12700" cap="flat">
              <a:solidFill>
                <a:srgbClr val="203864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0;p2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" name="Google Shape;21;p2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" name="Google Shape;22;p2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" name="Google Shape;23;p2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" name="Google Shape;24;p2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" name="Google Shape;25;p2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" name="Google Shape;26;p2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0000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228600" indent="0" algn="ctr">
              <a:buClrTx/>
              <a:buSzTx/>
              <a:buFontTx/>
              <a:buNone/>
              <a:defRPr sz="2400"/>
            </a:lvl1pPr>
            <a:lvl2pPr marL="228600" indent="457200" algn="ctr">
              <a:buClrTx/>
              <a:buSzTx/>
              <a:buFontTx/>
              <a:buNone/>
              <a:defRPr sz="2400"/>
            </a:lvl2pPr>
            <a:lvl3pPr marL="228600" indent="914400" algn="ctr">
              <a:buClrTx/>
              <a:buSzTx/>
              <a:buFontTx/>
              <a:buNone/>
              <a:defRPr sz="2400"/>
            </a:lvl3pPr>
            <a:lvl4pPr marL="228600" indent="1371600" algn="ctr">
              <a:buClrTx/>
              <a:buSzTx/>
              <a:buFontTx/>
              <a:buNone/>
              <a:defRPr sz="2400"/>
            </a:lvl4pPr>
            <a:lvl5pPr marL="228600" indent="1828800" algn="ctr">
              <a:buClrTx/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0" name="Google Shape;29;p2" descr="Google Shape;29;p2"/>
          <p:cNvPicPr>
            <a:picLocks noChangeAspect="1"/>
          </p:cNvPicPr>
          <p:nvPr/>
        </p:nvPicPr>
        <p:blipFill>
          <a:blip r:embed="rId3">
            <a:extLst/>
          </a:blip>
          <a:srcRect l="0" t="0" r="71537" b="976"/>
          <a:stretch>
            <a:fillRect/>
          </a:stretch>
        </p:blipFill>
        <p:spPr>
          <a:xfrm>
            <a:off x="8902838" y="3612546"/>
            <a:ext cx="3289163" cy="310893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09;p11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10;p11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11;p11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12;p11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13;p11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14;p11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15;p11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indent="-431800">
              <a:buSzPts val="3200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indent="-431800">
              <a:buSzPts val="3200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indent="-431800">
              <a:buSzPts val="3200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indent="-431800">
              <a:buSzPts val="3200"/>
              <a:defRPr sz="3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Google Shape;118;p11"/>
          <p:cNvSpPr txBox="1"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21;p12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Google Shape;122;p12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Google Shape;123;p12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Google Shape;124;p12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Google Shape;125;p12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Google Shape;126;p12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127;p12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Google Shape;129;p1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1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buClrTx/>
              <a:buSzTx/>
              <a:buFont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6;p4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37;p4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38;p4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39;p4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0;p4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1;p4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2;p4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45;p5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" name="Google Shape;46;p5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" name="Google Shape;47;p5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48;p5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49;p5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50;p5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51;p5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55;p6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56;p6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57;p6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58;p6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59;p6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60;p6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61;p6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3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65;p7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" name="Google Shape;66;p7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" name="Google Shape;67;p7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" name="Google Shape;68;p7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5" name="Google Shape;69;p7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6" name="Google Shape;70;p7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71;p7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b="0" sz="6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76;p8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77;p8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78;p8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79;p8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Google Shape;80;p8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" name="Google Shape;81;p8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" name="Google Shape;82;p8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406400">
              <a:defRPr>
                <a:latin typeface="Calibri"/>
                <a:ea typeface="Calibri"/>
                <a:cs typeface="Calibri"/>
                <a:sym typeface="Calibri"/>
              </a:defRPr>
            </a:lvl1pPr>
            <a:lvl2pPr indent="-406400"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-406400"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-406400"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-406400"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87;p9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4" name="Google Shape;88;p9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9;p9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90;p9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" name="Google Shape;91;p9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92;p9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93;p9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1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1pPr>
            <a:lvl2pPr marL="228600" indent="457200"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2pPr>
            <a:lvl3pPr marL="228600" indent="914400"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3pPr>
            <a:lvl4pPr marL="228600" indent="1371600"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4pPr>
            <a:lvl5pPr marL="228600" indent="1828800">
              <a:buClrTx/>
              <a:buSzTx/>
              <a:buFontTx/>
              <a:buNone/>
              <a:defRPr b="1" sz="2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Google Shape;96;p9"/>
          <p:cNvSpPr txBox="1"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99;p10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1" name="Google Shape;100;p10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" name="Google Shape;101;p10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" name="Google Shape;102;p10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" name="Google Shape;103;p10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5" name="Google Shape;104;p10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6" name="Google Shape;105;p10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7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2038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;p1"/>
          <p:cNvSpPr/>
          <p:nvPr/>
        </p:nvSpPr>
        <p:spPr>
          <a:xfrm rot="17682944">
            <a:off x="10283283" y="-1069171"/>
            <a:ext cx="2897807" cy="251912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7;p1"/>
          <p:cNvSpPr/>
          <p:nvPr/>
        </p:nvSpPr>
        <p:spPr>
          <a:xfrm rot="7197319">
            <a:off x="-432866" y="5150187"/>
            <a:ext cx="2897805" cy="251912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" name="Google Shape;8;p1"/>
          <p:cNvSpPr/>
          <p:nvPr/>
        </p:nvSpPr>
        <p:spPr>
          <a:xfrm rot="5400000">
            <a:off x="-1243712" y="4662420"/>
            <a:ext cx="3706625" cy="22671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9;p1"/>
          <p:cNvSpPr/>
          <p:nvPr/>
        </p:nvSpPr>
        <p:spPr>
          <a:xfrm>
            <a:off x="12192000" y="-1401956"/>
            <a:ext cx="1155700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0;p1"/>
          <p:cNvSpPr/>
          <p:nvPr/>
        </p:nvSpPr>
        <p:spPr>
          <a:xfrm>
            <a:off x="-1157017" y="-1369284"/>
            <a:ext cx="1155702" cy="9410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" name="Google Shape;11;p1"/>
          <p:cNvSpPr/>
          <p:nvPr/>
        </p:nvSpPr>
        <p:spPr>
          <a:xfrm rot="16200000">
            <a:off x="5517491" y="-6674509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2;p1"/>
          <p:cNvSpPr/>
          <p:nvPr/>
        </p:nvSpPr>
        <p:spPr>
          <a:xfrm rot="16200000">
            <a:off x="5518808" y="1334235"/>
            <a:ext cx="1155702" cy="121933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9" name="Google Shape;15;p1" descr="Google Shape;15;p1"/>
          <p:cNvPicPr>
            <a:picLocks noChangeAspect="1"/>
          </p:cNvPicPr>
          <p:nvPr/>
        </p:nvPicPr>
        <p:blipFill>
          <a:blip r:embed="rId3">
            <a:alphaModFix amt="85000"/>
            <a:extLst/>
          </a:blip>
          <a:stretch>
            <a:fillRect/>
          </a:stretch>
        </p:blipFill>
        <p:spPr>
          <a:xfrm>
            <a:off x="8610600" y="5849163"/>
            <a:ext cx="3406381" cy="92547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Google Shape;16;p1"/>
          <p:cNvSpPr/>
          <p:nvPr/>
        </p:nvSpPr>
        <p:spPr>
          <a:xfrm>
            <a:off x="0" y="1316056"/>
            <a:ext cx="12192000" cy="184151"/>
          </a:xfrm>
          <a:prstGeom prst="rect">
            <a:avLst/>
          </a:prstGeom>
          <a:solidFill>
            <a:srgbClr val="C5E0B4"/>
          </a:solidFill>
          <a:ln>
            <a:solidFill>
              <a:srgbClr val="FFFFFF"/>
            </a:solidFill>
            <a:miter lim="8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7;p1"/>
          <p:cNvSpPr/>
          <p:nvPr/>
        </p:nvSpPr>
        <p:spPr>
          <a:xfrm>
            <a:off x="0" y="5611855"/>
            <a:ext cx="12192000" cy="184151"/>
          </a:xfrm>
          <a:prstGeom prst="rect">
            <a:avLst/>
          </a:prstGeom>
          <a:solidFill>
            <a:srgbClr val="C5E0B4"/>
          </a:solidFill>
          <a:ln>
            <a:solidFill>
              <a:srgbClr val="FFFFFF"/>
            </a:solidFill>
            <a:miter lim="8000"/>
          </a:ln>
          <a:effectLst>
            <a:outerShdw sx="100000" sy="100000" kx="0" ky="0" algn="b" rotWithShape="0" blurRad="38100" dist="23000" dir="5400000">
              <a:srgbClr val="000000">
                <a:alpha val="34901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838200" y="55603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xfrm>
            <a:off x="838200" y="1497826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1095216" y="6414780"/>
            <a:ext cx="258585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4400" u="none">
          <a:solidFill>
            <a:srgbClr val="FFFFFF"/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457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914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371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828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2860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7432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2004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6576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41148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36;p13"/>
          <p:cNvSpPr txBox="1"/>
          <p:nvPr>
            <p:ph type="ctrTitle"/>
          </p:nvPr>
        </p:nvSpPr>
        <p:spPr>
          <a:xfrm>
            <a:off x="317375" y="-1"/>
            <a:ext cx="11381400" cy="6076802"/>
          </a:xfrm>
          <a:prstGeom prst="rect">
            <a:avLst/>
          </a:prstGeom>
        </p:spPr>
        <p:txBody>
          <a:bodyPr/>
          <a:lstStyle/>
          <a:p>
            <a:pPr>
              <a:defRPr sz="37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PATA MICRONESIA CHAPTER</a:t>
            </a:r>
          </a:p>
          <a:p>
            <a:pPr/>
            <a:endParaRPr sz="3700">
              <a:solidFill>
                <a:srgbClr val="FFFFFF"/>
              </a:solidFill>
              <a:latin typeface="+mn-lt"/>
              <a:ea typeface="+mn-ea"/>
              <a:cs typeface="+mn-cs"/>
              <a:sym typeface="Arial"/>
            </a:endParaRPr>
          </a:p>
          <a:p>
            <a:pPr>
              <a:defRPr sz="37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CULTURE HERITAGE &amp; ENVIRONMENT COMMITTEE REPORT</a:t>
            </a:r>
            <a:br/>
          </a:p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GENERAL MEMBERSHIP MEETING</a:t>
            </a:r>
          </a:p>
          <a:p>
            <a:pPr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t>DECEMBER 9, 2022</a:t>
            </a:r>
          </a:p>
          <a:p>
            <a:pPr>
              <a:defRPr sz="37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br>
              <a:rPr sz="3000"/>
            </a:br>
            <a:r>
              <a:rPr sz="2500">
                <a:solidFill>
                  <a:srgbClr val="FFE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RITA PANGELINAN NAUTA, CHAIR</a:t>
            </a:r>
            <a:br>
              <a:rPr sz="2500">
                <a:solidFill>
                  <a:srgbClr val="FFE699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sz="2500">
                <a:solidFill>
                  <a:srgbClr val="FFE6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SANDRA ISEKE OKADA, CO-CHAIR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96;p22"/>
          <p:cNvSpPr txBox="1"/>
          <p:nvPr>
            <p:ph type="title"/>
          </p:nvPr>
        </p:nvSpPr>
        <p:spPr>
          <a:xfrm>
            <a:off x="473399" y="435024"/>
            <a:ext cx="10880402" cy="946201"/>
          </a:xfrm>
          <a:prstGeom prst="rect">
            <a:avLst/>
          </a:prstGeom>
        </p:spPr>
        <p:txBody>
          <a:bodyPr/>
          <a:lstStyle/>
          <a:p>
            <a:pPr defTabSz="475487">
              <a:defRPr sz="2027"/>
            </a:pPr>
            <a:r>
              <a:t>Destination Wedding - Belau</a:t>
            </a:r>
            <a:br/>
            <a:r>
              <a:t>May 30 - June 6, 2022, 150 pax</a:t>
            </a:r>
          </a:p>
        </p:txBody>
      </p:sp>
      <p:pic>
        <p:nvPicPr>
          <p:cNvPr id="224" name="Google Shape;197;p22" descr="Google Shape;197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4575" y="164599"/>
            <a:ext cx="2909226" cy="5618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Google Shape;198;p22" descr="Google Shape;198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2050" y="1816849"/>
            <a:ext cx="6498827" cy="43257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03;p23"/>
          <p:cNvSpPr txBox="1"/>
          <p:nvPr>
            <p:ph type="title"/>
          </p:nvPr>
        </p:nvSpPr>
        <p:spPr>
          <a:xfrm>
            <a:off x="268699" y="473399"/>
            <a:ext cx="11085302" cy="907801"/>
          </a:xfrm>
          <a:prstGeom prst="rect">
            <a:avLst/>
          </a:prstGeom>
        </p:spPr>
        <p:txBody>
          <a:bodyPr/>
          <a:lstStyle/>
          <a:p>
            <a:pPr defTabSz="448055">
              <a:defRPr sz="1911"/>
            </a:pPr>
            <a:r>
              <a:t>Destination Wedding - Belau</a:t>
            </a:r>
            <a:br/>
            <a:r>
              <a:t>May 30 - June 6, 2022, 150 pax</a:t>
            </a:r>
          </a:p>
        </p:txBody>
      </p:sp>
      <p:pic>
        <p:nvPicPr>
          <p:cNvPr id="228" name="Google Shape;204;p23" descr="Google Shape;204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1648" y="1740074"/>
            <a:ext cx="6614177" cy="4402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Google Shape;205;p23" descr="Google Shape;205;p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4424" y="473399"/>
            <a:ext cx="3878962" cy="51719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10;p24" descr="Google Shape;210;p2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5624" y="1693349"/>
            <a:ext cx="8263464" cy="5164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oogle Shape;211;p24"/>
          <p:cNvSpPr txBox="1"/>
          <p:nvPr/>
        </p:nvSpPr>
        <p:spPr>
          <a:xfrm>
            <a:off x="151824" y="251088"/>
            <a:ext cx="10640102" cy="108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Guampedia Culture of Connecting Series</a:t>
            </a:r>
            <a:br/>
            <a:r>
              <a:t>Teaching MicrONEsia’s Students, July 2021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16;p25"/>
          <p:cNvSpPr txBox="1"/>
          <p:nvPr>
            <p:ph type="title"/>
          </p:nvPr>
        </p:nvSpPr>
        <p:spPr>
          <a:xfrm>
            <a:off x="275473" y="187330"/>
            <a:ext cx="10515601" cy="1325564"/>
          </a:xfrm>
          <a:prstGeom prst="rect">
            <a:avLst/>
          </a:prstGeom>
        </p:spPr>
        <p:txBody>
          <a:bodyPr/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Educational Tourism</a:t>
            </a:r>
            <a:endParaRPr sz="3900"/>
          </a:p>
          <a:p>
            <a:pPr>
              <a:defRPr sz="3600">
                <a:solidFill>
                  <a:srgbClr val="FFFFFF"/>
                </a:solidFill>
              </a:defRPr>
            </a:pPr>
            <a:r>
              <a:t> 2021 Cultural Heritage &amp; Environment Travel Study</a:t>
            </a:r>
          </a:p>
        </p:txBody>
      </p:sp>
      <p:sp>
        <p:nvSpPr>
          <p:cNvPr id="235" name="Google Shape;217;p25"/>
          <p:cNvSpPr txBox="1"/>
          <p:nvPr/>
        </p:nvSpPr>
        <p:spPr>
          <a:xfrm>
            <a:off x="7010186" y="1902048"/>
            <a:ext cx="7876201" cy="402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University of Pittsburgh Study </a:t>
            </a:r>
            <a:br/>
            <a:r>
              <a:t>Away Program: Sustainability</a:t>
            </a:r>
            <a:br/>
            <a:r>
              <a:t>of Island Nations - Guam. </a:t>
            </a:r>
            <a:br/>
            <a:r>
              <a:t>July 30 - August 13, 2021</a:t>
            </a:r>
          </a:p>
          <a:p>
            <a:pPr/>
            <a:endParaRPr sz="25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defRPr sz="2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Partnership with UPITT, University</a:t>
            </a:r>
          </a:p>
          <a:p>
            <a:pPr>
              <a:defRPr sz="2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 Guam, &amp; Guampedia</a:t>
            </a:r>
            <a:br/>
            <a:br/>
            <a:r>
              <a:t>10 - UPITT Engineering Students </a:t>
            </a:r>
            <a:br/>
            <a:r>
              <a:t>+ Professor Sanchez</a:t>
            </a:r>
          </a:p>
        </p:txBody>
      </p:sp>
      <p:pic>
        <p:nvPicPr>
          <p:cNvPr id="236" name="Google Shape;218;p25" descr="Google Shape;218;p2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479" y="1707470"/>
            <a:ext cx="6289914" cy="4717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23;p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740663">
              <a:defRPr sz="2916">
                <a:solidFill>
                  <a:srgbClr val="FFFFFF"/>
                </a:solidFill>
              </a:defRPr>
            </a:pPr>
            <a:r>
              <a:t>Educational Tourism- University of Pittsburgh</a:t>
            </a:r>
            <a:endParaRPr sz="3159"/>
          </a:p>
          <a:p>
            <a:pPr defTabSz="740663">
              <a:defRPr sz="2916">
                <a:solidFill>
                  <a:srgbClr val="FFFFFF"/>
                </a:solidFill>
              </a:defRPr>
            </a:pPr>
            <a:r>
              <a:t>2021 Cultural Heritage &amp; Environment Travel Study</a:t>
            </a:r>
            <a:endParaRPr sz="3159"/>
          </a:p>
        </p:txBody>
      </p:sp>
      <p:pic>
        <p:nvPicPr>
          <p:cNvPr id="239" name="Google Shape;224;p26" descr="Google Shape;224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9475" y="1318625"/>
            <a:ext cx="5210963" cy="4862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oogle Shape;225;p26" descr="Google Shape;225;p2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4549" y="3814736"/>
            <a:ext cx="3953604" cy="2965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oogle Shape;226;p26" descr="Google Shape;226;p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21600" y="1443399"/>
            <a:ext cx="2698676" cy="202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32;p27"/>
          <p:cNvSpPr txBox="1"/>
          <p:nvPr/>
        </p:nvSpPr>
        <p:spPr>
          <a:xfrm>
            <a:off x="0" y="0"/>
            <a:ext cx="10922100" cy="1264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90000"/>
              </a:lnSpc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Educational Tourism - University of Pittsburgh</a:t>
            </a:r>
            <a:endParaRPr sz="4400"/>
          </a:p>
          <a:p>
            <a:pPr>
              <a:lnSpc>
                <a:spcPct val="90000"/>
              </a:lnSpc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2022 Cultural Heritage &amp; Environment Travel Study</a:t>
            </a:r>
          </a:p>
        </p:txBody>
      </p:sp>
      <p:pic>
        <p:nvPicPr>
          <p:cNvPr id="244" name="Google Shape;233;p27" descr="Google Shape;233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1024" y="1552999"/>
            <a:ext cx="8471353" cy="4016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38;p28"/>
          <p:cNvSpPr txBox="1"/>
          <p:nvPr>
            <p:ph type="title"/>
          </p:nvPr>
        </p:nvSpPr>
        <p:spPr>
          <a:xfrm>
            <a:off x="1180350" y="-209176"/>
            <a:ext cx="11101200" cy="1961402"/>
          </a:xfrm>
          <a:prstGeom prst="rect">
            <a:avLst/>
          </a:prstGeom>
        </p:spPr>
        <p:txBody>
          <a:bodyPr/>
          <a:lstStyle/>
          <a:p>
            <a:pPr>
              <a:defRPr b="0" sz="4000">
                <a:latin typeface="Calibri"/>
                <a:ea typeface="Calibri"/>
                <a:cs typeface="Calibri"/>
                <a:sym typeface="Calibri"/>
              </a:defRPr>
            </a:pPr>
            <a:r>
              <a:t>Educational Tourism</a:t>
            </a:r>
            <a:endParaRPr>
              <a:solidFill>
                <a:srgbClr val="000000"/>
              </a:solidFill>
            </a:endParaRPr>
          </a:p>
          <a:p>
            <a:pPr>
              <a:defRPr b="0" sz="4000">
                <a:latin typeface="Calibri"/>
                <a:ea typeface="Calibri"/>
                <a:cs typeface="Calibri"/>
                <a:sym typeface="Calibri"/>
              </a:defRPr>
            </a:pPr>
            <a:r>
              <a:t>2022 Cultural Heritage &amp; Environment Travel Study</a:t>
            </a:r>
          </a:p>
        </p:txBody>
      </p:sp>
      <p:pic>
        <p:nvPicPr>
          <p:cNvPr id="247" name="Google Shape;239;p28" descr="Google Shape;23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3999" y="4497299"/>
            <a:ext cx="4779803" cy="226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Google Shape;240;p28" descr="Google Shape;240;p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9800" y="2035999"/>
            <a:ext cx="4602200" cy="2177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Google Shape;241;p28" descr="Google Shape;241;p2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4951" y="1752234"/>
            <a:ext cx="5627100" cy="26624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46;p29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2nd Pacific Preservation Summit</a:t>
            </a:r>
          </a:p>
          <a:p>
            <a:pPr defTabSz="877823">
              <a:defRPr sz="4224"/>
            </a:pPr>
            <a:r>
              <a:t>May 24-26, 2022, Guam</a:t>
            </a:r>
          </a:p>
        </p:txBody>
      </p:sp>
      <p:pic>
        <p:nvPicPr>
          <p:cNvPr id="252" name="Google Shape;247;p29" descr="Google Shape;247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8224" y="1591238"/>
            <a:ext cx="7162001" cy="3675527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Google Shape;248;p29"/>
          <p:cNvSpPr txBox="1"/>
          <p:nvPr/>
        </p:nvSpPr>
        <p:spPr>
          <a:xfrm>
            <a:off x="522950" y="1733175"/>
            <a:ext cx="6260401" cy="307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4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</a:t>
            </a:r>
            <a:r>
              <a:rPr b="0"/>
              <a:t>echnology </a:t>
            </a:r>
            <a:r>
              <a:t>E</a:t>
            </a:r>
            <a:r>
              <a:rPr b="0"/>
              <a:t>mpowering </a:t>
            </a:r>
          </a:p>
          <a:p>
            <a:pPr>
              <a:defRPr b="1" sz="4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</a:t>
            </a:r>
            <a:r>
              <a:rPr b="0"/>
              <a:t>ultural </a:t>
            </a:r>
          </a:p>
          <a:p>
            <a:pPr>
              <a:defRPr b="1" sz="4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</a:t>
            </a:r>
            <a:r>
              <a:rPr b="0"/>
              <a:t>eritage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3;p30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2nd Pacific Preservation Summit</a:t>
            </a:r>
          </a:p>
          <a:p>
            <a:pPr defTabSz="877823">
              <a:defRPr sz="4224"/>
            </a:pPr>
            <a:r>
              <a:t>May 24-26, 2022, Guam</a:t>
            </a:r>
          </a:p>
        </p:txBody>
      </p:sp>
      <p:pic>
        <p:nvPicPr>
          <p:cNvPr id="256" name="Google Shape;254;p30" descr="Google Shape;254;p3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2350" y="1496750"/>
            <a:ext cx="8886949" cy="4204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9;p31"/>
          <p:cNvSpPr txBox="1"/>
          <p:nvPr/>
        </p:nvSpPr>
        <p:spPr>
          <a:xfrm>
            <a:off x="-1" y="0"/>
            <a:ext cx="11549402" cy="1485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90000"/>
              </a:lnSpc>
              <a:defRPr b="1" sz="4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Pacific Islander Festival</a:t>
            </a:r>
          </a:p>
          <a:p>
            <a:pPr>
              <a:lnSpc>
                <a:spcPct val="90000"/>
              </a:lnSpc>
              <a:defRPr b="1" sz="4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Sept 24-25, 2022 San Diego, CA</a:t>
            </a:r>
          </a:p>
        </p:txBody>
      </p:sp>
      <p:pic>
        <p:nvPicPr>
          <p:cNvPr id="259" name="Google Shape;260;p31" descr="Google Shape;260;p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5724" y="1535374"/>
            <a:ext cx="6240677" cy="415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Google Shape;261;p31" descr="Google Shape;261;p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624" y="2072725"/>
            <a:ext cx="5230676" cy="2942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41;p14"/>
          <p:cNvSpPr txBox="1"/>
          <p:nvPr>
            <p:ph type="title"/>
          </p:nvPr>
        </p:nvSpPr>
        <p:spPr>
          <a:xfrm>
            <a:off x="838200" y="55603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77823">
              <a:defRPr sz="4224"/>
            </a:pPr>
            <a:r>
              <a:t>2021 APPROVED BUDGET - $600</a:t>
            </a:r>
          </a:p>
          <a:p>
            <a:pPr algn="ctr" defTabSz="877823">
              <a:defRPr sz="4224"/>
            </a:pPr>
            <a:r>
              <a:t>Carry Over 2022</a:t>
            </a:r>
          </a:p>
        </p:txBody>
      </p:sp>
      <p:sp>
        <p:nvSpPr>
          <p:cNvPr id="194" name="Google Shape;142;p14"/>
          <p:cNvSpPr txBox="1"/>
          <p:nvPr>
            <p:ph type="body" idx="1"/>
          </p:nvPr>
        </p:nvSpPr>
        <p:spPr>
          <a:xfrm>
            <a:off x="968123" y="1667212"/>
            <a:ext cx="9531000" cy="542490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pPr>
            <a:br/>
            <a:r>
              <a:t>VOYAGE TO RECOVERY:</a:t>
            </a:r>
            <a:br/>
          </a:p>
          <a:p>
            <a:pPr marL="228600" indent="-228600"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PUBLIC EDUCATION &amp; OUTREACH SERIES - $400</a:t>
            </a:r>
            <a:br/>
          </a:p>
          <a:p>
            <a:pPr marL="228600" indent="-228600"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TECHNICAL &amp; PRODUCTION FEES - $200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6;p32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Pacific Islander Festival</a:t>
            </a:r>
          </a:p>
          <a:p>
            <a:pPr defTabSz="877823">
              <a:defRPr sz="4224"/>
            </a:pPr>
            <a:r>
              <a:t>Sept 24-25, 2022 San Diego, CA</a:t>
            </a:r>
          </a:p>
        </p:txBody>
      </p:sp>
      <p:pic>
        <p:nvPicPr>
          <p:cNvPr id="263" name="Google Shape;267;p32" descr="Google Shape;267;p3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825" y="1763973"/>
            <a:ext cx="5280527" cy="351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Google Shape;268;p32" descr="Google Shape;268;p3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27699" y="1560378"/>
            <a:ext cx="6045129" cy="4029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73;p33"/>
          <p:cNvSpPr txBox="1"/>
          <p:nvPr>
            <p:ph type="title"/>
          </p:nvPr>
        </p:nvSpPr>
        <p:spPr>
          <a:xfrm>
            <a:off x="473399" y="435024"/>
            <a:ext cx="10880402" cy="946201"/>
          </a:xfrm>
          <a:prstGeom prst="rect">
            <a:avLst/>
          </a:prstGeom>
        </p:spPr>
        <p:txBody>
          <a:bodyPr/>
          <a:lstStyle/>
          <a:p>
            <a:pPr defTabSz="475487">
              <a:defRPr sz="2027"/>
            </a:pPr>
            <a:r>
              <a:t>Pacific Islander Festival</a:t>
            </a:r>
          </a:p>
          <a:p>
            <a:pPr defTabSz="475487">
              <a:defRPr sz="2027"/>
            </a:pPr>
            <a:r>
              <a:t>Sept 24-25, 2022 San Diego, CA</a:t>
            </a:r>
          </a:p>
        </p:txBody>
      </p:sp>
      <p:pic>
        <p:nvPicPr>
          <p:cNvPr id="267" name="Google Shape;274;p33" descr="Google Shape;274;p3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7224" y="1381224"/>
            <a:ext cx="6528601" cy="4351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oogle Shape;275;p33" descr="Google Shape;275;p3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399" y="2036112"/>
            <a:ext cx="4179676" cy="2785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80;p34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Pacific Islander Festival</a:t>
            </a:r>
          </a:p>
          <a:p>
            <a:pPr defTabSz="877823">
              <a:defRPr sz="4224"/>
            </a:pPr>
            <a:r>
              <a:t>Sept 24-25, 2022 San Diego, CA</a:t>
            </a:r>
          </a:p>
        </p:txBody>
      </p:sp>
      <p:pic>
        <p:nvPicPr>
          <p:cNvPr id="271" name="Google Shape;281;p34" descr="Google Shape;281;p3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99798" y="1867999"/>
            <a:ext cx="3649102" cy="2432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Google Shape;282;p34" descr="Google Shape;282;p3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49" y="1780325"/>
            <a:ext cx="4644501" cy="3095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Google Shape;283;p34" descr="Google Shape;283;p3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7012" y="2354248"/>
            <a:ext cx="2774002" cy="4162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88;p35"/>
          <p:cNvSpPr txBox="1"/>
          <p:nvPr>
            <p:ph type="title"/>
          </p:nvPr>
        </p:nvSpPr>
        <p:spPr>
          <a:xfrm>
            <a:off x="652524" y="319875"/>
            <a:ext cx="10421102" cy="1651200"/>
          </a:xfrm>
          <a:prstGeom prst="rect">
            <a:avLst/>
          </a:prstGeom>
        </p:spPr>
        <p:txBody>
          <a:bodyPr/>
          <a:lstStyle/>
          <a:p>
            <a:pPr defTabSz="850391">
              <a:defRPr sz="3627"/>
            </a:pPr>
            <a:r>
              <a:t>Belau @ Pacific Islander Festival 2022  </a:t>
            </a:r>
          </a:p>
          <a:p>
            <a:pPr defTabSz="850391">
              <a:defRPr sz="3627"/>
            </a:pPr>
          </a:p>
        </p:txBody>
      </p:sp>
      <p:pic>
        <p:nvPicPr>
          <p:cNvPr id="276" name="Google Shape;289;p35" descr="Google Shape;289;p3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6275" y="4616949"/>
            <a:ext cx="3979551" cy="1886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Google Shape;290;p35" descr="Google Shape;290;p3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6675" y="1797087"/>
            <a:ext cx="3799798" cy="253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91;p35" descr="Google Shape;291;p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7424" y="2088850"/>
            <a:ext cx="4772153" cy="3180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96;p36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Federated States of MicrONEsia</a:t>
            </a:r>
          </a:p>
          <a:p>
            <a:pPr defTabSz="877823">
              <a:defRPr sz="4224"/>
            </a:pPr>
            <a:r>
              <a:t> @ Pacific Islander Festival 2022</a:t>
            </a:r>
          </a:p>
        </p:txBody>
      </p:sp>
      <p:pic>
        <p:nvPicPr>
          <p:cNvPr id="281" name="Google Shape;297;p36" descr="Google Shape;297;p3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450" y="1773224"/>
            <a:ext cx="5471227" cy="364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Google Shape;298;p36" descr="Google Shape;298;p3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02049" y="1773216"/>
            <a:ext cx="5471228" cy="3646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303;p37"/>
          <p:cNvSpPr txBox="1"/>
          <p:nvPr>
            <p:ph type="title"/>
          </p:nvPr>
        </p:nvSpPr>
        <p:spPr>
          <a:xfrm>
            <a:off x="643049" y="-105847"/>
            <a:ext cx="10905902" cy="1696426"/>
          </a:xfrm>
          <a:prstGeom prst="rect">
            <a:avLst/>
          </a:prstGeom>
        </p:spPr>
        <p:txBody>
          <a:bodyPr/>
          <a:lstStyle/>
          <a:p>
            <a:pPr defTabSz="365760">
              <a:defRPr sz="3920"/>
            </a:pPr>
            <a:r>
              <a:t>Luta, Northern Mariana Islands </a:t>
            </a:r>
          </a:p>
          <a:p>
            <a:pPr defTabSz="365760">
              <a:defRPr sz="3920"/>
            </a:pPr>
            <a:r>
              <a:t>@ Pacific Islander Festival 2022</a:t>
            </a:r>
          </a:p>
        </p:txBody>
      </p:sp>
      <p:pic>
        <p:nvPicPr>
          <p:cNvPr id="285" name="Google Shape;304;p37" descr="Google Shape;304;p3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78876" y="1836424"/>
            <a:ext cx="5134526" cy="342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Google Shape;305;p37" descr="Google Shape;305;p3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300" y="1308399"/>
            <a:ext cx="4376900" cy="2917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Google Shape;306;p37" descr="Google Shape;306;p3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04200" y="3902750"/>
            <a:ext cx="4126849" cy="2750575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Text"/>
          <p:cNvSpPr txBox="1"/>
          <p:nvPr/>
        </p:nvSpPr>
        <p:spPr>
          <a:xfrm>
            <a:off x="5926608" y="3330308"/>
            <a:ext cx="338784" cy="19738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311;p38"/>
          <p:cNvSpPr txBox="1"/>
          <p:nvPr>
            <p:ph type="title"/>
          </p:nvPr>
        </p:nvSpPr>
        <p:spPr>
          <a:xfrm>
            <a:off x="1493825" y="-137451"/>
            <a:ext cx="10483800" cy="1325701"/>
          </a:xfrm>
          <a:prstGeom prst="rect">
            <a:avLst/>
          </a:prstGeom>
        </p:spPr>
        <p:txBody>
          <a:bodyPr/>
          <a:lstStyle/>
          <a:p>
            <a:pPr/>
            <a:r>
              <a:t>GU Visitors Bureau @ PIFA 2022</a:t>
            </a:r>
          </a:p>
        </p:txBody>
      </p:sp>
      <p:pic>
        <p:nvPicPr>
          <p:cNvPr id="291" name="Google Shape;312;p38" descr="Google Shape;312;p3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725" y="1098674"/>
            <a:ext cx="10726902" cy="5597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317;p39"/>
          <p:cNvSpPr txBox="1"/>
          <p:nvPr>
            <p:ph type="title"/>
          </p:nvPr>
        </p:nvSpPr>
        <p:spPr>
          <a:xfrm>
            <a:off x="389308" y="133049"/>
            <a:ext cx="10515601" cy="1325564"/>
          </a:xfrm>
          <a:prstGeom prst="rect">
            <a:avLst/>
          </a:prstGeom>
        </p:spPr>
        <p:txBody>
          <a:bodyPr/>
          <a:lstStyle/>
          <a:p>
            <a:pPr algn="ctr">
              <a:defRPr sz="4100"/>
            </a:pPr>
            <a:r>
              <a:t>2021/2022  VOYAGE TO RECOVERY</a:t>
            </a:r>
          </a:p>
          <a:p>
            <a:pPr algn="ctr">
              <a:defRPr sz="4100"/>
            </a:pPr>
            <a:r>
              <a:t> PEARLS OF WISDOM SPEAKER SERIES</a:t>
            </a:r>
          </a:p>
        </p:txBody>
      </p:sp>
      <p:sp>
        <p:nvSpPr>
          <p:cNvPr id="294" name="Google Shape;318;p39"/>
          <p:cNvSpPr txBox="1"/>
          <p:nvPr>
            <p:ph type="body" idx="1"/>
          </p:nvPr>
        </p:nvSpPr>
        <p:spPr>
          <a:xfrm>
            <a:off x="0" y="1688349"/>
            <a:ext cx="12042600" cy="4415402"/>
          </a:xfrm>
          <a:prstGeom prst="rect">
            <a:avLst/>
          </a:prstGeom>
        </p:spPr>
        <p:txBody>
          <a:bodyPr/>
          <a:lstStyle/>
          <a:p>
            <a:pPr lvl="1" marL="685800" indent="-228600">
              <a:spcBef>
                <a:spcPts val="0"/>
              </a:spcBef>
              <a:buClr>
                <a:srgbClr val="FFFFFF"/>
              </a:buClr>
              <a:defRPr b="1">
                <a:solidFill>
                  <a:srgbClr val="FFFFFF"/>
                </a:solidFill>
              </a:defRPr>
            </a:pPr>
            <a:r>
              <a:t>Oct 15, 2021: </a:t>
            </a:r>
            <a:r>
              <a:rPr b="0"/>
              <a:t>“STRATEGIES TO REBUILD TOURISM FOR THE FUTURE IN MICRONESIA: CAPITALIZING ON NEW OPPORTUNITIES”</a:t>
            </a:r>
            <a:br>
              <a:rPr b="0"/>
            </a:br>
            <a:r>
              <a:rPr b="0"/>
              <a:t>by Fred Schumann, Ph.D. - University of Guam</a:t>
            </a:r>
            <a:br>
              <a:rPr b="0"/>
            </a:br>
          </a:p>
          <a:p>
            <a:pPr lvl="1" marL="723900" indent="-266700">
              <a:buClr>
                <a:srgbClr val="FFFFFF"/>
              </a:buClr>
              <a:defRPr b="1">
                <a:solidFill>
                  <a:srgbClr val="FFFFFF"/>
                </a:solidFill>
              </a:defRPr>
            </a:pPr>
            <a:r>
              <a:t>April 27, 2022</a:t>
            </a:r>
            <a:r>
              <a:rPr b="0"/>
              <a:t>: “SUSTAINABLE RESURGENCE IN TOURISM” by David Sanchez, Ph.D. - University of Pittsburgh</a:t>
            </a:r>
            <a:br>
              <a:rPr b="0"/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323;p40"/>
          <p:cNvSpPr txBox="1"/>
          <p:nvPr>
            <p:ph type="title"/>
          </p:nvPr>
        </p:nvSpPr>
        <p:spPr>
          <a:xfrm>
            <a:off x="359299" y="55600"/>
            <a:ext cx="10994402" cy="1325700"/>
          </a:xfrm>
          <a:prstGeom prst="rect">
            <a:avLst/>
          </a:prstGeom>
        </p:spPr>
        <p:txBody>
          <a:bodyPr/>
          <a:lstStyle/>
          <a:p>
            <a:pPr/>
            <a:r>
              <a:t> Support Regional Cultural Producers</a:t>
            </a:r>
          </a:p>
        </p:txBody>
      </p:sp>
      <p:sp>
        <p:nvSpPr>
          <p:cNvPr id="297" name="Google Shape;324;p40"/>
          <p:cNvSpPr txBox="1"/>
          <p:nvPr>
            <p:ph type="body" idx="1"/>
          </p:nvPr>
        </p:nvSpPr>
        <p:spPr>
          <a:xfrm>
            <a:off x="1389946" y="1608303"/>
            <a:ext cx="10893574" cy="4415290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Heritage Gift Shop upgrade in process</a:t>
            </a:r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Outreach &amp; promotion - 900+ subscribers to Monthly E-newsletter; 3217- Instagram; 6236  - Facebook</a:t>
            </a:r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Guampedia manages product presentation, promotions, &amp; sales transactions</a:t>
            </a:r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Cultural Producers dedicate and manage their inventory, packaging and shipping</a:t>
            </a:r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Contact: guampedia.rpn@gmail.com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329;p41"/>
          <p:cNvSpPr txBox="1"/>
          <p:nvPr>
            <p:ph type="title"/>
          </p:nvPr>
        </p:nvSpPr>
        <p:spPr>
          <a:xfrm>
            <a:off x="1060824" y="-137076"/>
            <a:ext cx="12741602" cy="1325701"/>
          </a:xfrm>
          <a:prstGeom prst="rect">
            <a:avLst/>
          </a:prstGeom>
        </p:spPr>
        <p:txBody>
          <a:bodyPr/>
          <a:lstStyle/>
          <a:p>
            <a:pPr/>
            <a:r>
              <a:t>Guampedia: Online Heritage Gift Shop</a:t>
            </a:r>
          </a:p>
        </p:txBody>
      </p:sp>
      <p:sp>
        <p:nvSpPr>
          <p:cNvPr id="300" name="Google Shape;330;p41"/>
          <p:cNvSpPr txBox="1"/>
          <p:nvPr/>
        </p:nvSpPr>
        <p:spPr>
          <a:xfrm>
            <a:off x="6394825" y="1673399"/>
            <a:ext cx="5797201" cy="362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0735" indent="-280735">
              <a:lnSpc>
                <a:spcPct val="90000"/>
              </a:lnSpc>
              <a:buClr>
                <a:srgbClr val="FFFFFF"/>
              </a:buClr>
              <a:buSzPts val="2800"/>
              <a:buFont typeface="Century Gothic"/>
              <a:buChar char="•"/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nonprofit educational website</a:t>
            </a:r>
          </a:p>
          <a:p>
            <a:pPr marL="280735" indent="-280735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ts val="2800"/>
              <a:buFont typeface="Century Gothic"/>
              <a:buChar char="•"/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average 30K visitors per month</a:t>
            </a:r>
          </a:p>
          <a:p>
            <a:pPr marL="280735" indent="-280735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ts val="2800"/>
              <a:buFont typeface="Century Gothic"/>
              <a:buChar char="•"/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social enterprise - 9 years</a:t>
            </a:r>
          </a:p>
          <a:p>
            <a:pPr marL="280735" indent="-280735">
              <a:lnSpc>
                <a:spcPct val="90000"/>
              </a:lnSpc>
              <a:spcBef>
                <a:spcPts val="1000"/>
              </a:spcBef>
              <a:buClr>
                <a:srgbClr val="FFFFFF"/>
              </a:buClr>
              <a:buSzPts val="2800"/>
              <a:buFont typeface="Century Gothic"/>
              <a:buChar char="•"/>
              <a:defRPr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Culture of Connecting Grant Project: Promote regional cultural producers - assist with photography, profile &amp; shipping</a:t>
            </a:r>
          </a:p>
        </p:txBody>
      </p:sp>
      <p:pic>
        <p:nvPicPr>
          <p:cNvPr id="301" name="Google Shape;331;p41" descr="Google Shape;331;p4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300" y="1794012"/>
            <a:ext cx="5231975" cy="3269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7;p15"/>
          <p:cNvSpPr txBox="1"/>
          <p:nvPr>
            <p:ph type="title"/>
          </p:nvPr>
        </p:nvSpPr>
        <p:spPr>
          <a:xfrm>
            <a:off x="-734390" y="1"/>
            <a:ext cx="12824102" cy="1325700"/>
          </a:xfrm>
          <a:prstGeom prst="rect">
            <a:avLst/>
          </a:prstGeom>
        </p:spPr>
        <p:txBody>
          <a:bodyPr/>
          <a:lstStyle/>
          <a:p>
            <a:pPr algn="ctr">
              <a:defRPr sz="3700"/>
            </a:pPr>
            <a:r>
              <a:t>2021/2022 VOYAGE TO RECOVERY PLAN:</a:t>
            </a:r>
          </a:p>
          <a:p>
            <a:pPr algn="ctr">
              <a:defRPr sz="3700"/>
            </a:pPr>
            <a:r>
              <a:t>PARTNER &amp; LEVERAGE RESOURCES</a:t>
            </a:r>
          </a:p>
        </p:txBody>
      </p:sp>
      <p:sp>
        <p:nvSpPr>
          <p:cNvPr id="197" name="Google Shape;148;p15"/>
          <p:cNvSpPr txBox="1"/>
          <p:nvPr>
            <p:ph type="body" idx="1"/>
          </p:nvPr>
        </p:nvSpPr>
        <p:spPr>
          <a:xfrm>
            <a:off x="1375352" y="1759878"/>
            <a:ext cx="10777519" cy="5354207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Assist PR Committee with content development for newsletters and #MicrONEsia</a:t>
            </a:r>
            <a:br/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Collaborate with Community &amp; Education &amp; Marketing Committees - Outreach Programs</a:t>
            </a:r>
            <a:br/>
          </a:p>
          <a:p>
            <a:pPr marL="228600" indent="-228600">
              <a:buClr>
                <a:srgbClr val="FFFFFF"/>
              </a:buClr>
              <a:buSzPts val="2900"/>
              <a:defRPr sz="2900">
                <a:solidFill>
                  <a:srgbClr val="FFFFFF"/>
                </a:solidFill>
              </a:defRPr>
            </a:pPr>
            <a:r>
              <a:t>Assist region’s cultural producers in accessing or expanding reach into the online market via </a:t>
            </a:r>
            <a:br/>
            <a:r>
              <a:t>Guampedia’s heritage gift shop.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36;p42"/>
          <p:cNvSpPr txBox="1"/>
          <p:nvPr>
            <p:ph type="title"/>
          </p:nvPr>
        </p:nvSpPr>
        <p:spPr>
          <a:xfrm>
            <a:off x="239050" y="55600"/>
            <a:ext cx="11114700" cy="1325700"/>
          </a:xfrm>
          <a:prstGeom prst="rect">
            <a:avLst/>
          </a:prstGeom>
        </p:spPr>
        <p:txBody>
          <a:bodyPr/>
          <a:lstStyle/>
          <a:p>
            <a:pPr/>
            <a:r>
              <a:t>Guampedia: Online Heritage Gift Shop</a:t>
            </a:r>
          </a:p>
        </p:txBody>
      </p:sp>
      <p:pic>
        <p:nvPicPr>
          <p:cNvPr id="304" name="Google Shape;337;p42" descr="Google Shape;337;p4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5024" y="2130599"/>
            <a:ext cx="5158904" cy="322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338;p42" descr="Google Shape;338;p4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075" y="1706085"/>
            <a:ext cx="5513298" cy="34458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43;p43"/>
          <p:cNvSpPr txBox="1"/>
          <p:nvPr/>
        </p:nvSpPr>
        <p:spPr>
          <a:xfrm>
            <a:off x="1291800" y="1567342"/>
            <a:ext cx="9608402" cy="3936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MicrONEsia is rooted in 4000 years </a:t>
            </a:r>
          </a:p>
          <a:p>
            <a:pPr algn="ctr">
              <a:defRPr sz="4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of cultural heritage. Our indigenous knowledge &amp; island wisdom have been sustaining and connecting our island communities, through natural disasters, colonization, war and pandemics.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48;p44"/>
          <p:cNvSpPr txBox="1"/>
          <p:nvPr>
            <p:ph type="title"/>
          </p:nvPr>
        </p:nvSpPr>
        <p:spPr>
          <a:xfrm>
            <a:off x="224125" y="224125"/>
            <a:ext cx="11165100" cy="1333201"/>
          </a:xfrm>
          <a:prstGeom prst="rect">
            <a:avLst/>
          </a:prstGeom>
        </p:spPr>
        <p:txBody>
          <a:bodyPr/>
          <a:lstStyle/>
          <a:p>
            <a:pPr defTabSz="685800">
              <a:defRPr sz="2775"/>
            </a:pPr>
            <a:r>
              <a:t>MicrONEsia: Voyaging</a:t>
            </a:r>
            <a:r>
              <a:rPr sz="2925"/>
              <a:t> for 4000 Years</a:t>
            </a:r>
            <a:endParaRPr sz="2925"/>
          </a:p>
          <a:p>
            <a:pPr defTabSz="685800">
              <a:defRPr sz="2925"/>
            </a:pPr>
            <a:r>
              <a:t>Educational Outreach</a:t>
            </a:r>
          </a:p>
        </p:txBody>
      </p:sp>
      <p:sp>
        <p:nvSpPr>
          <p:cNvPr id="310" name="Google Shape;349;p44"/>
          <p:cNvSpPr txBox="1"/>
          <p:nvPr>
            <p:ph type="body" idx="1"/>
          </p:nvPr>
        </p:nvSpPr>
        <p:spPr>
          <a:xfrm>
            <a:off x="4711975" y="941300"/>
            <a:ext cx="7363801" cy="5184600"/>
          </a:xfrm>
          <a:prstGeom prst="rect">
            <a:avLst/>
          </a:prstGeom>
        </p:spPr>
        <p:txBody>
          <a:bodyPr/>
          <a:lstStyle/>
          <a:p>
            <a:pPr marL="50800" indent="127000">
              <a:spcBef>
                <a:spcPts val="0"/>
              </a:spcBef>
              <a:buSzTx/>
              <a:buNone/>
            </a:pPr>
            <a:endParaRPr b="1" i="1">
              <a:solidFill>
                <a:srgbClr val="FFFFFF"/>
              </a:solidFill>
            </a:endParaRPr>
          </a:p>
          <a:p>
            <a:pPr marL="228600" indent="-222250">
              <a:buClr>
                <a:srgbClr val="FFFFFF"/>
              </a:buClr>
              <a:buSzPts val="2700"/>
              <a:defRPr sz="2700">
                <a:solidFill>
                  <a:srgbClr val="FFFFFF"/>
                </a:solidFill>
              </a:defRPr>
            </a:pPr>
            <a:r>
              <a:t>Traditional Seafaring is  a way of life in MicrONEsia;  It’s a life line that connects us all! It’s a way of knowing, a way of doing...</a:t>
            </a:r>
          </a:p>
          <a:p>
            <a:pPr marL="228600" indent="-222250">
              <a:buClr>
                <a:srgbClr val="FFFFFF"/>
              </a:buClr>
              <a:buSzPts val="2700"/>
              <a:defRPr sz="2700">
                <a:solidFill>
                  <a:srgbClr val="FFFFFF"/>
                </a:solidFill>
              </a:defRPr>
            </a:pPr>
            <a:r>
              <a:t>Culture of Connecting Grant Project Educational Outreach:</a:t>
            </a:r>
          </a:p>
          <a:p>
            <a:pPr lvl="1" marL="723900" indent="-260350">
              <a:buClr>
                <a:srgbClr val="FFFFFF"/>
              </a:buClr>
              <a:buSzPts val="2700"/>
              <a:defRPr sz="2700">
                <a:solidFill>
                  <a:srgbClr val="FFFFFF"/>
                </a:solidFill>
              </a:defRPr>
            </a:pPr>
            <a:r>
              <a:t>Produce MicrONEsia Digital Series</a:t>
            </a:r>
          </a:p>
          <a:p>
            <a:pPr lvl="1" marL="723900" indent="-260350">
              <a:buClr>
                <a:srgbClr val="FFFFFF"/>
              </a:buClr>
              <a:buSzPts val="2700"/>
              <a:defRPr sz="2700">
                <a:solidFill>
                  <a:srgbClr val="FFFFFF"/>
                </a:solidFill>
              </a:defRPr>
            </a:pPr>
            <a:r>
              <a:t>2023 Promotions - Flame Tree Festival (Saipan), Chamorro Festival (Calif), Pacific Islander Festival (Calif)</a:t>
            </a:r>
          </a:p>
        </p:txBody>
      </p:sp>
      <p:pic>
        <p:nvPicPr>
          <p:cNvPr id="311" name="Google Shape;350;p44" descr="Google Shape;350;p4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701" y="1741534"/>
            <a:ext cx="3959253" cy="3963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55;p45"/>
          <p:cNvSpPr txBox="1"/>
          <p:nvPr>
            <p:ph type="body" idx="1"/>
          </p:nvPr>
        </p:nvSpPr>
        <p:spPr>
          <a:xfrm>
            <a:off x="821775" y="1553875"/>
            <a:ext cx="11258400" cy="46089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spcBef>
                <a:spcPts val="0"/>
              </a:spcBef>
              <a:buSzTx/>
              <a:buNone/>
              <a:defRPr>
                <a:solidFill>
                  <a:srgbClr val="FFFFFF"/>
                </a:solidFill>
              </a:defRPr>
            </a:pPr>
            <a:r>
              <a:t>Micr</a:t>
            </a:r>
            <a:r>
              <a:rPr b="1"/>
              <a:t>ONE</a:t>
            </a:r>
            <a:r>
              <a:t>sia Educational Outreach Collaborations: </a:t>
            </a:r>
            <a:br/>
          </a:p>
          <a:p>
            <a:pPr lvl="1" marL="723900" indent="-330200">
              <a:lnSpc>
                <a:spcPct val="81000"/>
              </a:lnSpc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Digital Series - Micr</a:t>
            </a:r>
            <a:r>
              <a:rPr b="1"/>
              <a:t>ONE</a:t>
            </a:r>
            <a:r>
              <a:t>sia: Voyaging for 4000 Years - </a:t>
            </a:r>
            <a:r>
              <a:rPr b="1"/>
              <a:t>O</a:t>
            </a:r>
            <a:r>
              <a:t>ur </a:t>
            </a:r>
            <a:r>
              <a:rPr b="1"/>
              <a:t>N</a:t>
            </a:r>
            <a:r>
              <a:t>avigational </a:t>
            </a:r>
            <a:r>
              <a:rPr b="1"/>
              <a:t>E</a:t>
            </a:r>
            <a:r>
              <a:t>lders / Travel Exhibition - FESTPAC 2024</a:t>
            </a:r>
          </a:p>
          <a:p>
            <a:pPr lvl="1" marL="723900" indent="-330200">
              <a:lnSpc>
                <a:spcPct val="81000"/>
              </a:lnSpc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MicrONEsia’s Origin Stories  - Compilation of Indigenous Origin Stories - Poster series &amp; for online access &amp; social media promo</a:t>
            </a:r>
          </a:p>
          <a:p>
            <a:pPr lvl="1" marL="723900" indent="-266700">
              <a:lnSpc>
                <a:spcPct val="81000"/>
              </a:lnSpc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UOG Island Wisdom - Convening MicrONEsia’s Grand Master Navigators - Charting the Course for Traditional Seafaring</a:t>
            </a:r>
          </a:p>
          <a:p>
            <a:pPr lvl="1" marL="723900" indent="-266700">
              <a:lnSpc>
                <a:spcPct val="81000"/>
              </a:lnSpc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pPr>
            <a:r>
              <a:t>Continue support &amp; collaboration with Education, Marketing &amp; PR Committees</a:t>
            </a:r>
          </a:p>
        </p:txBody>
      </p:sp>
      <p:sp>
        <p:nvSpPr>
          <p:cNvPr id="314" name="Google Shape;356;p45"/>
          <p:cNvSpPr txBox="1"/>
          <p:nvPr/>
        </p:nvSpPr>
        <p:spPr>
          <a:xfrm>
            <a:off x="260264" y="86130"/>
            <a:ext cx="10515601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699" tIns="45699" rIns="45699" bIns="45699" anchor="ctr">
            <a:normAutofit fontScale="100000" lnSpcReduction="0"/>
          </a:bodyPr>
          <a:lstStyle/>
          <a:p>
            <a:pPr>
              <a:lnSpc>
                <a:spcPct val="90000"/>
              </a:lnSpc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Cultural Heritage &amp; Environment Committee</a:t>
            </a:r>
          </a:p>
          <a:p>
            <a:pPr>
              <a:lnSpc>
                <a:spcPct val="90000"/>
              </a:lnSpc>
              <a:defRPr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Charting Our Course…2023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61;p46"/>
          <p:cNvSpPr txBox="1"/>
          <p:nvPr>
            <p:ph type="title"/>
          </p:nvPr>
        </p:nvSpPr>
        <p:spPr>
          <a:xfrm>
            <a:off x="908425" y="191925"/>
            <a:ext cx="10445400" cy="1189500"/>
          </a:xfrm>
          <a:prstGeom prst="rect">
            <a:avLst/>
          </a:prstGeom>
        </p:spPr>
        <p:txBody>
          <a:bodyPr/>
          <a:lstStyle/>
          <a:p>
            <a:pPr defTabSz="896111">
              <a:defRPr sz="3822"/>
            </a:pPr>
            <a:r>
              <a:t>Culture, Heritage &amp; Environment </a:t>
            </a:r>
          </a:p>
          <a:p>
            <a:pPr defTabSz="896111">
              <a:defRPr sz="3822"/>
            </a:pPr>
            <a:r>
              <a:t>Committee Members</a:t>
            </a:r>
          </a:p>
        </p:txBody>
      </p:sp>
      <p:sp>
        <p:nvSpPr>
          <p:cNvPr id="317" name="Google Shape;362;p46"/>
          <p:cNvSpPr txBox="1"/>
          <p:nvPr>
            <p:ph type="body" idx="1"/>
          </p:nvPr>
        </p:nvSpPr>
        <p:spPr>
          <a:xfrm>
            <a:off x="838200" y="1497826"/>
            <a:ext cx="10515600" cy="4351200"/>
          </a:xfrm>
          <a:prstGeom prst="rect">
            <a:avLst/>
          </a:prstGeom>
        </p:spPr>
        <p:txBody>
          <a:bodyPr/>
          <a:lstStyle/>
          <a:p>
            <a:pPr marL="0" indent="0" defTabSz="841247">
              <a:spcBef>
                <a:spcPts val="900"/>
              </a:spcBef>
              <a:buSzTx/>
              <a:buNone/>
              <a:defRPr sz="2576"/>
            </a:pPr>
          </a:p>
          <a:p>
            <a:pPr marL="0" indent="0" defTabSz="841247">
              <a:spcBef>
                <a:spcPts val="900"/>
              </a:spcBef>
              <a:buSzTx/>
              <a:buNone/>
              <a:defRPr sz="3312">
                <a:solidFill>
                  <a:srgbClr val="FFFFFF"/>
                </a:solidFill>
              </a:defRPr>
            </a:pPr>
            <a:r>
              <a:t>Anne Perez</a:t>
            </a:r>
            <a:br/>
            <a:r>
              <a:t>Gena Rojas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312">
                <a:solidFill>
                  <a:srgbClr val="FFFFFF"/>
                </a:solidFill>
              </a:defRPr>
            </a:pPr>
            <a:r>
              <a:t>Fred Schumann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312">
                <a:solidFill>
                  <a:srgbClr val="FFFFFF"/>
                </a:solidFill>
              </a:defRPr>
            </a:pPr>
            <a:r>
              <a:t>Palau Visitors Authority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3312">
                <a:solidFill>
                  <a:srgbClr val="FFFFFF"/>
                </a:solidFill>
              </a:defRPr>
            </a:pPr>
            <a:r>
              <a:t>                                              Please Join Us!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2576"/>
            </a:pPr>
            <a:br>
              <a:rPr sz="3312"/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53;p16"/>
          <p:cNvSpPr txBox="1"/>
          <p:nvPr>
            <p:ph type="title"/>
          </p:nvPr>
        </p:nvSpPr>
        <p:spPr>
          <a:xfrm>
            <a:off x="1464224" y="1703301"/>
            <a:ext cx="10591801" cy="3152701"/>
          </a:xfrm>
          <a:prstGeom prst="rect">
            <a:avLst/>
          </a:prstGeom>
        </p:spPr>
        <p:txBody>
          <a:bodyPr/>
          <a:lstStyle/>
          <a:p>
            <a:pPr/>
            <a:r>
              <a:t>Educational Outreach</a:t>
            </a:r>
          </a:p>
          <a:p>
            <a:pPr/>
            <a:r>
              <a:t>Community Collaborations </a:t>
            </a:r>
          </a:p>
          <a:p>
            <a:pPr/>
            <a:r>
              <a:t>Promoting MicrONEsia</a:t>
            </a:r>
          </a:p>
          <a:p>
            <a:pPr/>
            <a:r>
              <a:t>2021-2022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158;p17"/>
          <p:cNvSpPr txBox="1"/>
          <p:nvPr>
            <p:ph type="title"/>
          </p:nvPr>
        </p:nvSpPr>
        <p:spPr>
          <a:xfrm>
            <a:off x="657449" y="-85147"/>
            <a:ext cx="10515601" cy="1325700"/>
          </a:xfrm>
          <a:prstGeom prst="rect">
            <a:avLst/>
          </a:prstGeom>
        </p:spPr>
        <p:txBody>
          <a:bodyPr/>
          <a:lstStyle/>
          <a:p>
            <a:pPr algn="ctr">
              <a:defRPr sz="3600"/>
            </a:pPr>
            <a:r>
              <a:t>500th Commemoration: 1st Circumnavigation</a:t>
            </a:r>
            <a:br/>
            <a:r>
              <a:t>                                  March 6, 2021 - Guam</a:t>
            </a:r>
          </a:p>
        </p:txBody>
      </p:sp>
      <p:pic>
        <p:nvPicPr>
          <p:cNvPr id="202" name="Google Shape;160;p17" descr="Google Shape;160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7449" y="3727050"/>
            <a:ext cx="6424700" cy="304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161;p17" descr="Google Shape;161;p1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125" y="882824"/>
            <a:ext cx="5208248" cy="2464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162;p17" descr="Google Shape;162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7199" y="1612151"/>
            <a:ext cx="4443302" cy="3949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167;p18" descr="Google Shape;167;p1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8049" y="2226224"/>
            <a:ext cx="6206625" cy="294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oogle Shape;168;p18"/>
          <p:cNvSpPr txBox="1"/>
          <p:nvPr/>
        </p:nvSpPr>
        <p:spPr>
          <a:xfrm>
            <a:off x="522949" y="134474"/>
            <a:ext cx="10279502" cy="12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algn="ctr">
              <a:lnSpc>
                <a:spcPct val="90000"/>
              </a:lnSpc>
              <a:defRPr b="1" sz="3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500th Commemoration: 1st Circumnavigation</a:t>
            </a:r>
            <a:br/>
            <a:r>
              <a:t> Nov 2021, BIBA CHAMORU Exhibition, Spain</a:t>
            </a:r>
          </a:p>
        </p:txBody>
      </p:sp>
      <p:pic>
        <p:nvPicPr>
          <p:cNvPr id="208" name="Google Shape;169;p18" descr="Google Shape;169;p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2050" y="1795261"/>
            <a:ext cx="5328026" cy="3267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74;p19"/>
          <p:cNvSpPr txBox="1"/>
          <p:nvPr>
            <p:ph type="title"/>
          </p:nvPr>
        </p:nvSpPr>
        <p:spPr>
          <a:xfrm>
            <a:off x="569249" y="89675"/>
            <a:ext cx="10515601" cy="1276800"/>
          </a:xfrm>
          <a:prstGeom prst="rect">
            <a:avLst/>
          </a:prstGeom>
        </p:spPr>
        <p:txBody>
          <a:bodyPr/>
          <a:lstStyle/>
          <a:p>
            <a:pPr algn="ctr">
              <a:defRPr sz="3600"/>
            </a:pPr>
            <a:r>
              <a:t>500th Commemoration: 1st Circumnavigation</a:t>
            </a:r>
            <a:br/>
            <a:r>
              <a:t> Nov 2021, BIBA CHAMORU Exhibition, Spain</a:t>
            </a:r>
          </a:p>
        </p:txBody>
      </p:sp>
      <p:pic>
        <p:nvPicPr>
          <p:cNvPr id="211" name="Google Shape;175;p19" descr="Google Shape;175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7550" y="1543524"/>
            <a:ext cx="2239927" cy="5075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Google Shape;176;p19" descr="Google Shape;176;p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5600" y="1887202"/>
            <a:ext cx="6945076" cy="329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81;p20"/>
          <p:cNvSpPr txBox="1"/>
          <p:nvPr>
            <p:ph type="title"/>
          </p:nvPr>
        </p:nvSpPr>
        <p:spPr>
          <a:xfrm>
            <a:off x="254000" y="55600"/>
            <a:ext cx="11099701" cy="1325700"/>
          </a:xfrm>
          <a:prstGeom prst="rect">
            <a:avLst/>
          </a:prstGeom>
        </p:spPr>
        <p:txBody>
          <a:bodyPr/>
          <a:lstStyle/>
          <a:p>
            <a:pPr algn="ctr">
              <a:defRPr sz="3600"/>
            </a:pPr>
            <a:r>
              <a:t>500th Commemoration: 1st Circumnavigation</a:t>
            </a:r>
            <a:br/>
            <a:r>
              <a:t> Nov 2021, BIBA CHAMORU Exhibition, Spain</a:t>
            </a:r>
          </a:p>
        </p:txBody>
      </p:sp>
      <p:pic>
        <p:nvPicPr>
          <p:cNvPr id="215" name="Google Shape;182;p20" descr="Google Shape;182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5300" y="1635112"/>
            <a:ext cx="4800749" cy="2271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Google Shape;183;p20" descr="Google Shape;183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4450" y="4160375"/>
            <a:ext cx="4149448" cy="2432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Google Shape;184;p20" descr="Google Shape;184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4492" y="1635125"/>
            <a:ext cx="6345632" cy="300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189;p21"/>
          <p:cNvSpPr txBox="1"/>
          <p:nvPr>
            <p:ph type="title"/>
          </p:nvPr>
        </p:nvSpPr>
        <p:spPr>
          <a:xfrm>
            <a:off x="838200" y="55603"/>
            <a:ext cx="10515600" cy="1325700"/>
          </a:xfrm>
          <a:prstGeom prst="rect">
            <a:avLst/>
          </a:prstGeom>
        </p:spPr>
        <p:txBody>
          <a:bodyPr/>
          <a:lstStyle/>
          <a:p>
            <a:pPr defTabSz="877823">
              <a:defRPr sz="4224"/>
            </a:pPr>
            <a:r>
              <a:t>Destination Wedding - Belau</a:t>
            </a:r>
            <a:br/>
            <a:r>
              <a:t>May 30 - June 6, 2022, 150 pax</a:t>
            </a:r>
          </a:p>
        </p:txBody>
      </p:sp>
      <p:pic>
        <p:nvPicPr>
          <p:cNvPr id="220" name="Google Shape;190;p21" descr="Google Shape;190;p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8149" y="1989024"/>
            <a:ext cx="5449150" cy="2578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Google Shape;191;p21" descr="Google Shape;191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8500" y="1381299"/>
            <a:ext cx="4068727" cy="5424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203864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0386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03864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