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8">
  <p:sldMasterIdLst>
    <p:sldMasterId id="2147483648" r:id="rId1"/>
  </p:sldMasterIdLst>
  <p:notesMasterIdLst>
    <p:notesMasterId r:id="rId6"/>
  </p:notesMasterIdLst>
  <p:sldIdLst>
    <p:sldId id="259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7"/>
    <p:restoredTop sz="94659"/>
  </p:normalViewPr>
  <p:slideViewPr>
    <p:cSldViewPr snapToGrid="0" snapToObjects="1">
      <p:cViewPr>
        <p:scale>
          <a:sx n="79" d="100"/>
          <a:sy n="79" d="100"/>
        </p:scale>
        <p:origin x="-378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6" d="100"/>
          <a:sy n="116" d="100"/>
        </p:scale>
        <p:origin x="398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E17D0-5CC7-D24B-99F2-9DE47B36AD6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E32A2-D085-A240-AD78-005D88E2F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0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603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7826"/>
            <a:ext cx="10515600" cy="4351338"/>
          </a:xfrm>
        </p:spPr>
        <p:txBody>
          <a:bodyPr/>
          <a:lstStyle>
            <a:lvl1pPr>
              <a:defRPr>
                <a:latin typeface="Century Gothic" charset="0"/>
                <a:ea typeface="Century Gothic" charset="0"/>
                <a:cs typeface="Century Gothic" charset="0"/>
              </a:defRPr>
            </a:lvl1pPr>
            <a:lvl2pPr>
              <a:defRPr>
                <a:latin typeface="Century Gothic" charset="0"/>
                <a:ea typeface="Century Gothic" charset="0"/>
                <a:cs typeface="Century Gothic" charset="0"/>
              </a:defRPr>
            </a:lvl2pPr>
            <a:lvl3pPr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5849164"/>
            <a:ext cx="3406381" cy="925471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1316057"/>
            <a:ext cx="12192000" cy="1841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5611855"/>
            <a:ext cx="12192000" cy="1841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959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8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8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3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9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Century Gothic" charset="0"/>
                <a:ea typeface="Century Gothic" charset="0"/>
                <a:cs typeface="Century Gothic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3475" t="-1" r="71537" b="977"/>
          <a:stretch/>
        </p:blipFill>
        <p:spPr>
          <a:xfrm>
            <a:off x="7345680" y="3612515"/>
            <a:ext cx="4846320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17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9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5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4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8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3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7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7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B4AA6-2B91-E54C-8D23-3C5905034132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2AA78-D5E1-C445-A6E7-BED899A7D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 rot="17682943">
            <a:off x="10283284" y="-1069171"/>
            <a:ext cx="2897805" cy="2519123"/>
          </a:xfrm>
          <a:prstGeom prst="rect">
            <a:avLst/>
          </a:prstGeom>
          <a:blipFill dpi="0" rotWithShape="1">
            <a:blip r:embed="rId15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 rot="7197319">
            <a:off x="-432866" y="5150187"/>
            <a:ext cx="2897805" cy="2519123"/>
          </a:xfrm>
          <a:prstGeom prst="rect">
            <a:avLst/>
          </a:prstGeom>
          <a:blipFill dpi="0" rotWithShape="1">
            <a:blip r:embed="rId15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 rot="5400000">
            <a:off x="-1243712" y="4662421"/>
            <a:ext cx="3706625" cy="2267165"/>
          </a:xfrm>
          <a:prstGeom prst="rect">
            <a:avLst/>
          </a:prstGeom>
          <a:blipFill dpi="0" rotWithShape="1">
            <a:blip r:embed="rId15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2192000" y="-1401956"/>
            <a:ext cx="1155700" cy="9410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157015" y="-1369284"/>
            <a:ext cx="1155700" cy="9410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rot="16200000">
            <a:off x="5517492" y="-6674508"/>
            <a:ext cx="1155700" cy="121933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5518809" y="1334236"/>
            <a:ext cx="1155700" cy="121933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2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368" y="1753959"/>
            <a:ext cx="11381295" cy="23876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rPr>
              <a:t>EDUCATION COMMITTEE REPORT</a:t>
            </a:r>
            <a:r>
              <a:rPr lang="en-US" sz="4000" b="1" dirty="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rPr>
            </a:br>
            <a:r>
              <a:rPr lang="en-US" sz="4000" b="1" dirty="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Gotham Book" charset="0"/>
                <a:ea typeface="Gotham Book" charset="0"/>
                <a:cs typeface="Gotham Book" charset="0"/>
              </a:rPr>
            </a:br>
            <a:r>
              <a:rPr lang="en-US" sz="3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Gotham Book" charset="0"/>
                <a:ea typeface="Gotham Book" charset="0"/>
                <a:cs typeface="Gotham Book" charset="0"/>
              </a:rPr>
              <a:t>Denise Mendiola, Chair</a:t>
            </a:r>
            <a:br>
              <a:rPr lang="en-US" sz="3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Gotham Book" charset="0"/>
                <a:ea typeface="Gotham Book" charset="0"/>
                <a:cs typeface="Gotham Book" charset="0"/>
              </a:rPr>
            </a:br>
            <a: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otham Book" charset="0"/>
                <a:ea typeface="Gotham Book" charset="0"/>
                <a:cs typeface="Gotham Book" charset="0"/>
              </a:rPr>
              <a:t>Dr. John Rivera</a:t>
            </a:r>
            <a:r>
              <a:rPr 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Gotham Book" charset="0"/>
                <a:ea typeface="Gotham Book" charset="0"/>
                <a:cs typeface="Gotham Book" charset="0"/>
              </a:rPr>
              <a:t>, </a:t>
            </a:r>
            <a:r>
              <a:rPr lang="en-US" sz="3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Gotham Book" charset="0"/>
                <a:ea typeface="Gotham Book" charset="0"/>
                <a:cs typeface="Gotham Book" charset="0"/>
              </a:rPr>
              <a:t>Co-Chair</a:t>
            </a:r>
            <a:endParaRPr lang="en-US" sz="3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9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BUDGET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xmlns="" id="{08DD5EA9-70FD-49D0-A9CE-EB67E9BED9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021891"/>
              </p:ext>
            </p:extLst>
          </p:nvPr>
        </p:nvGraphicFramePr>
        <p:xfrm>
          <a:off x="838200" y="2737326"/>
          <a:ext cx="10515601" cy="1904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6566">
                  <a:extLst>
                    <a:ext uri="{9D8B030D-6E8A-4147-A177-3AD203B41FA5}">
                      <a16:colId xmlns:a16="http://schemas.microsoft.com/office/drawing/2014/main" xmlns="" val="2785406847"/>
                    </a:ext>
                  </a:extLst>
                </a:gridCol>
                <a:gridCol w="1678290">
                  <a:extLst>
                    <a:ext uri="{9D8B030D-6E8A-4147-A177-3AD203B41FA5}">
                      <a16:colId xmlns:a16="http://schemas.microsoft.com/office/drawing/2014/main" xmlns="" val="2843935134"/>
                    </a:ext>
                  </a:extLst>
                </a:gridCol>
                <a:gridCol w="1678290">
                  <a:extLst>
                    <a:ext uri="{9D8B030D-6E8A-4147-A177-3AD203B41FA5}">
                      <a16:colId xmlns:a16="http://schemas.microsoft.com/office/drawing/2014/main" xmlns="" val="503484155"/>
                    </a:ext>
                  </a:extLst>
                </a:gridCol>
                <a:gridCol w="3272455">
                  <a:extLst>
                    <a:ext uri="{9D8B030D-6E8A-4147-A177-3AD203B41FA5}">
                      <a16:colId xmlns:a16="http://schemas.microsoft.com/office/drawing/2014/main" xmlns="" val="3079721752"/>
                    </a:ext>
                  </a:extLst>
                </a:gridCol>
              </a:tblGrid>
              <a:tr h="474980"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PROPOSED TRAINING PROGRAMS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2023</a:t>
                      </a:r>
                      <a:endParaRPr lang="en-US" sz="1200" dirty="0">
                        <a:effectLst/>
                      </a:endParaRPr>
                    </a:p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Budget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2024</a:t>
                      </a:r>
                      <a:endParaRPr lang="en-US" sz="1200" dirty="0">
                        <a:effectLst/>
                      </a:endParaRPr>
                    </a:p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Budget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COMMENTS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extLst>
                  <a:ext uri="{0D108BD9-81ED-4DB2-BD59-A6C34878D82A}">
                    <a16:rowId xmlns:a16="http://schemas.microsoft.com/office/drawing/2014/main" xmlns="" val="3292765077"/>
                  </a:ext>
                </a:extLst>
              </a:tr>
              <a:tr h="782955">
                <a:tc>
                  <a:txBody>
                    <a:bodyPr/>
                    <a:lstStyle/>
                    <a:p>
                      <a:pPr marL="5715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Additional Training Funds for Airfare or Lodging Per Diem</a:t>
                      </a:r>
                      <a:endParaRPr lang="en-US" sz="1200">
                        <a:effectLst/>
                      </a:endParaRPr>
                    </a:p>
                    <a:p>
                      <a:pPr marL="57150" marR="0" indent="5715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	</a:t>
                      </a:r>
                      <a:endParaRPr lang="en-US" sz="1200">
                        <a:effectLst/>
                      </a:endParaRPr>
                    </a:p>
                    <a:p>
                      <a:pPr marL="57150" marR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5810" algn="r"/>
                          <a:tab pos="4457700" algn="r"/>
                        </a:tabLst>
                      </a:pPr>
                      <a:r>
                        <a:rPr lang="en-US" sz="1000">
                          <a:effectLst/>
                        </a:rPr>
                        <a:t>$3,000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5810" algn="r"/>
                          <a:tab pos="4457700" algn="r"/>
                        </a:tabLst>
                      </a:pPr>
                      <a:r>
                        <a:rPr lang="en-US" sz="1000">
                          <a:effectLst/>
                        </a:rPr>
                        <a:t>$1,000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Funding to cover trainer fees, supplies and other training-related costs not covered by sponsors.  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extLst>
                  <a:ext uri="{0D108BD9-81ED-4DB2-BD59-A6C34878D82A}">
                    <a16:rowId xmlns:a16="http://schemas.microsoft.com/office/drawing/2014/main" xmlns="" val="22350416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5715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Social Media and Technology Training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5810" algn="r"/>
                          <a:tab pos="4457700" algn="r"/>
                        </a:tabLst>
                      </a:pPr>
                      <a:r>
                        <a:rPr lang="en-US" sz="1000">
                          <a:effectLst/>
                        </a:rPr>
                        <a:t>User Fee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5810" algn="r"/>
                          <a:tab pos="4457700" algn="r"/>
                        </a:tabLst>
                      </a:pPr>
                      <a:r>
                        <a:rPr lang="en-US" sz="1000">
                          <a:effectLst/>
                        </a:rPr>
                        <a:t>$500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extLst>
                  <a:ext uri="{0D108BD9-81ED-4DB2-BD59-A6C34878D82A}">
                    <a16:rowId xmlns:a16="http://schemas.microsoft.com/office/drawing/2014/main" xmlns="" val="862676343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5715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Estimated Grand Total of </a:t>
                      </a:r>
                      <a:r>
                        <a:rPr lang="en-US" sz="1000" dirty="0" smtClean="0">
                          <a:effectLst/>
                        </a:rPr>
                        <a:t>2022 </a:t>
                      </a:r>
                      <a:r>
                        <a:rPr lang="en-US" sz="1000" dirty="0">
                          <a:effectLst/>
                        </a:rPr>
                        <a:t>Funds needed to be Encumbered.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5810" algn="r"/>
                        </a:tabLst>
                      </a:pPr>
                      <a:r>
                        <a:rPr lang="en-US" sz="1000">
                          <a:effectLst/>
                        </a:rPr>
                        <a:t>$3,000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65810" algn="r"/>
                        </a:tabLst>
                      </a:pPr>
                      <a:r>
                        <a:rPr lang="en-US" sz="1000">
                          <a:effectLst/>
                        </a:rPr>
                        <a:t>$1,500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171450" marR="0" indent="-1714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extLst>
                  <a:ext uri="{0D108BD9-81ED-4DB2-BD59-A6C34878D82A}">
                    <a16:rowId xmlns:a16="http://schemas.microsoft.com/office/drawing/2014/main" xmlns="" val="1016938430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04D79035-53CA-431B-ADF0-3F2C29D7A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5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5175" algn="r"/>
              </a:tabLst>
            </a:pPr>
            <a:r>
              <a:rPr kumimoji="0" lang="en-US" altLang="en-US" sz="1200" b="1" i="0" u="none" strike="noStrike" cap="none" normalizeH="0" baseline="0" bmk="_Toc165449231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77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PLAN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xmlns="" id="{B78C05C5-D089-4963-9758-FB9ED8F44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517351"/>
              </p:ext>
            </p:extLst>
          </p:nvPr>
        </p:nvGraphicFramePr>
        <p:xfrm>
          <a:off x="3355975" y="1844199"/>
          <a:ext cx="5480050" cy="3660140"/>
        </p:xfrm>
        <a:graphic>
          <a:graphicData uri="http://schemas.openxmlformats.org/drawingml/2006/table">
            <a:tbl>
              <a:tblPr firstRow="1" firstCol="1" lastRow="1">
                <a:tableStyleId>{5C22544A-7EE6-4342-B048-85BDC9FD1C3A}</a:tableStyleId>
              </a:tblPr>
              <a:tblGrid>
                <a:gridCol w="2276475">
                  <a:extLst>
                    <a:ext uri="{9D8B030D-6E8A-4147-A177-3AD203B41FA5}">
                      <a16:colId xmlns:a16="http://schemas.microsoft.com/office/drawing/2014/main" xmlns="" val="2618987923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xmlns="" val="3894438032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xmlns="" val="1618198804"/>
                    </a:ext>
                  </a:extLst>
                </a:gridCol>
                <a:gridCol w="268605">
                  <a:extLst>
                    <a:ext uri="{9D8B030D-6E8A-4147-A177-3AD203B41FA5}">
                      <a16:colId xmlns:a16="http://schemas.microsoft.com/office/drawing/2014/main" xmlns="" val="3116166597"/>
                    </a:ext>
                  </a:extLst>
                </a:gridCol>
                <a:gridCol w="267335">
                  <a:extLst>
                    <a:ext uri="{9D8B030D-6E8A-4147-A177-3AD203B41FA5}">
                      <a16:colId xmlns:a16="http://schemas.microsoft.com/office/drawing/2014/main" xmlns="" val="2564027532"/>
                    </a:ext>
                  </a:extLst>
                </a:gridCol>
                <a:gridCol w="268605">
                  <a:extLst>
                    <a:ext uri="{9D8B030D-6E8A-4147-A177-3AD203B41FA5}">
                      <a16:colId xmlns:a16="http://schemas.microsoft.com/office/drawing/2014/main" xmlns="" val="2108106145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784903594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xmlns="" val="270754696"/>
                    </a:ext>
                  </a:extLst>
                </a:gridCol>
                <a:gridCol w="268605">
                  <a:extLst>
                    <a:ext uri="{9D8B030D-6E8A-4147-A177-3AD203B41FA5}">
                      <a16:colId xmlns:a16="http://schemas.microsoft.com/office/drawing/2014/main" xmlns="" val="4223834330"/>
                    </a:ext>
                  </a:extLst>
                </a:gridCol>
                <a:gridCol w="264795">
                  <a:extLst>
                    <a:ext uri="{9D8B030D-6E8A-4147-A177-3AD203B41FA5}">
                      <a16:colId xmlns:a16="http://schemas.microsoft.com/office/drawing/2014/main" xmlns="" val="2070470574"/>
                    </a:ext>
                  </a:extLst>
                </a:gridCol>
                <a:gridCol w="267970">
                  <a:extLst>
                    <a:ext uri="{9D8B030D-6E8A-4147-A177-3AD203B41FA5}">
                      <a16:colId xmlns:a16="http://schemas.microsoft.com/office/drawing/2014/main" xmlns="" val="946506845"/>
                    </a:ext>
                  </a:extLst>
                </a:gridCol>
                <a:gridCol w="267970">
                  <a:extLst>
                    <a:ext uri="{9D8B030D-6E8A-4147-A177-3AD203B41FA5}">
                      <a16:colId xmlns:a16="http://schemas.microsoft.com/office/drawing/2014/main" xmlns="" val="183247589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xmlns="" val="309218330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PROJECT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r>
                        <a:rPr lang="en-US" sz="1100" baseline="30000">
                          <a:effectLst/>
                        </a:rPr>
                        <a:t>ST</a:t>
                      </a:r>
                      <a:r>
                        <a:rPr lang="en-US" sz="1100">
                          <a:effectLst/>
                        </a:rPr>
                        <a:t> QTR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r>
                        <a:rPr lang="en-US" sz="1100" baseline="30000">
                          <a:effectLst/>
                        </a:rPr>
                        <a:t>ND</a:t>
                      </a:r>
                      <a:r>
                        <a:rPr lang="en-US" sz="1100">
                          <a:effectLst/>
                        </a:rPr>
                        <a:t> QTR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r>
                        <a:rPr lang="en-US" sz="1100" baseline="30000">
                          <a:effectLst/>
                        </a:rPr>
                        <a:t>RD</a:t>
                      </a:r>
                      <a:r>
                        <a:rPr lang="en-US" sz="1100">
                          <a:effectLst/>
                        </a:rPr>
                        <a:t> QTR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QTR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4562740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44017665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Finalize the Education Committee Plan of Action </a:t>
                      </a:r>
                      <a:r>
                        <a:rPr lang="en-US" sz="1100" dirty="0" smtClean="0">
                          <a:effectLst/>
                        </a:rPr>
                        <a:t>2023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4205453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Education Committee funding via the Chapter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1784972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Develop MOU for airlines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X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4103115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COVID Recovery </a:t>
                      </a:r>
                      <a:r>
                        <a:rPr lang="en-US" sz="1100" dirty="0">
                          <a:effectLst/>
                        </a:rPr>
                        <a:t>Training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2416547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Conduct Needs Analysis Survey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4678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Update Education Materials on website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600647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Finalize Analysis of Needs Analysis Survey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1272362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Training at final PATA – Mic Meeting Date and training TBD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1828283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Develop Education Committee Plan of Action </a:t>
                      </a:r>
                      <a:r>
                        <a:rPr lang="en-US" sz="1100" dirty="0" smtClean="0">
                          <a:effectLst/>
                        </a:rPr>
                        <a:t>2024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059967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3F5CD6B5-2A66-4A7B-8359-43A416ABD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4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49413" algn="l"/>
              </a:tabLst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1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04202"/>
            <a:ext cx="10515600" cy="8769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EDUCATION &amp; CULTURAL HERITAGE COMMITTEES PRESENT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768979"/>
            <a:ext cx="10515600" cy="35550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PATA </a:t>
            </a:r>
            <a:r>
              <a:rPr lang="en-US" dirty="0" err="1">
                <a:solidFill>
                  <a:schemeClr val="bg1"/>
                </a:solidFill>
              </a:rPr>
              <a:t>MicrONEsia’s</a:t>
            </a:r>
            <a:r>
              <a:rPr lang="en-US" dirty="0">
                <a:solidFill>
                  <a:schemeClr val="bg1"/>
                </a:solidFill>
              </a:rPr>
              <a:t> Voyage to Recovery Series: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Pearls of Wisdom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HYBRID ONSITE/VIRTUAL </a:t>
            </a:r>
            <a:r>
              <a:rPr lang="en-US" dirty="0">
                <a:solidFill>
                  <a:schemeClr val="bg1"/>
                </a:solidFill>
              </a:rPr>
              <a:t>FORUM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MARCH, 2023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6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2066</TotalTime>
  <Words>195</Words>
  <Application>Microsoft Office PowerPoint</Application>
  <PresentationFormat>Custom</PresentationFormat>
  <Paragraphs>187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EDUCATION COMMITTEE REPORT  Denise Mendiola, Chair Dr. John Rivera, Co-Chair</vt:lpstr>
      <vt:lpstr>BUDGET</vt:lpstr>
      <vt:lpstr>PLAN</vt:lpstr>
      <vt:lpstr>EDUCATION &amp; CULTURAL HERITAGE COMMITTEES PRESENT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14</cp:revision>
  <dcterms:created xsi:type="dcterms:W3CDTF">2021-09-29T22:48:36Z</dcterms:created>
  <dcterms:modified xsi:type="dcterms:W3CDTF">2022-12-08T23:33:38Z</dcterms:modified>
</cp:coreProperties>
</file>