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9" r:id="rId2"/>
    <p:sldId id="257" r:id="rId3"/>
    <p:sldId id="256" r:id="rId4"/>
    <p:sldId id="258" r:id="rId5"/>
    <p:sldId id="260" r:id="rId6"/>
    <p:sldId id="261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5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015" y="2359389"/>
            <a:ext cx="5310020" cy="24384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015" y="4797786"/>
            <a:ext cx="5310020" cy="1399823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4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6" y="720113"/>
            <a:ext cx="5742008" cy="5112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6" y="6087007"/>
            <a:ext cx="5824871" cy="724629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663" y="926681"/>
            <a:ext cx="5464200" cy="4700895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6811637"/>
            <a:ext cx="5823992" cy="90996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9" y="811249"/>
            <a:ext cx="5823992" cy="471245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5726907"/>
            <a:ext cx="5823992" cy="200243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24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812800"/>
            <a:ext cx="5232798" cy="399053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4813378"/>
            <a:ext cx="4923168" cy="71033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5739137"/>
            <a:ext cx="5823992" cy="1985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0594" y="1165216"/>
            <a:ext cx="342900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1269" y="3910994"/>
            <a:ext cx="342900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290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9" y="2835925"/>
            <a:ext cx="5823992" cy="33491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5" y="6200741"/>
            <a:ext cx="5823112" cy="1520859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06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009" y="812800"/>
            <a:ext cx="5823992" cy="12939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009" y="2514600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009" y="3429000"/>
            <a:ext cx="1856804" cy="429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1275" y="2514600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98307" y="3429000"/>
            <a:ext cx="1856804" cy="429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1197" y="2514600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1197" y="3429000"/>
            <a:ext cx="1856804" cy="429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3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9" y="2434727"/>
            <a:ext cx="1896785" cy="2444744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60" y="2434727"/>
            <a:ext cx="1896785" cy="2444744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86" y="2434727"/>
            <a:ext cx="1896785" cy="2444744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009" y="812800"/>
            <a:ext cx="5823992" cy="12939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4009" y="5205475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72683" y="2585224"/>
            <a:ext cx="1739457" cy="2137272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4009" y="5973826"/>
            <a:ext cx="1856804" cy="174777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068" y="5205475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56980" y="2585459"/>
            <a:ext cx="1739457" cy="2144219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98307" y="5973825"/>
            <a:ext cx="1857565" cy="174777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1267" y="5205475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42581" y="2579243"/>
            <a:ext cx="1739457" cy="2143059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81197" y="5973822"/>
            <a:ext cx="1856804" cy="174778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76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91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52977" y="812801"/>
            <a:ext cx="1285024" cy="69088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010" y="812801"/>
            <a:ext cx="4453241" cy="69088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3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5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4" y="2348092"/>
            <a:ext cx="5394685" cy="2438417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64" y="4786506"/>
            <a:ext cx="5394685" cy="2009405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4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011" y="2309932"/>
            <a:ext cx="2846530" cy="54116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9127" y="2309934"/>
            <a:ext cx="2848874" cy="541166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2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9" y="2360432"/>
            <a:ext cx="2840567" cy="5483937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34" y="2360432"/>
            <a:ext cx="2840567" cy="5483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803" y="2447005"/>
            <a:ext cx="2742944" cy="72651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803" y="3173518"/>
            <a:ext cx="2742944" cy="4548084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40919" y="2447007"/>
            <a:ext cx="2753624" cy="726511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40919" y="3173518"/>
            <a:ext cx="2753624" cy="4548084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9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2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1" y="812800"/>
            <a:ext cx="2085125" cy="242922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294" y="812800"/>
            <a:ext cx="3606707" cy="69088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1" y="3242024"/>
            <a:ext cx="2085125" cy="44795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8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40" y="813231"/>
            <a:ext cx="2571110" cy="6940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0" y="813231"/>
            <a:ext cx="2943507" cy="2439117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32547" y="991986"/>
            <a:ext cx="2374031" cy="6550429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0" y="3252348"/>
            <a:ext cx="2943507" cy="450151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8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009" y="812800"/>
            <a:ext cx="5823992" cy="129393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009" y="2309934"/>
            <a:ext cx="5823992" cy="541166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9289" y="7844369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BC323E-17B3-4398-B8A9-FC1DB315ACD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011" y="7844369"/>
            <a:ext cx="375348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132" y="7844369"/>
            <a:ext cx="4238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4B825-523F-48BF-9536-8F22B1837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3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7.jpg" Type="http://schemas.openxmlformats.org/officeDocument/2006/relationships/image"/><Relationship Id="rId2" Target="../media/image6.jp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9.jp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otelebeye.rsvn@gmail.co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Clicious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EA1731-87FA-430D-8365-50180982F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718">
            <a:off x="4470163" y="308817"/>
            <a:ext cx="1994359" cy="1997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CE1BFD-57F7-4DDD-B456-5DC16BB7E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9483">
            <a:off x="373515" y="444909"/>
            <a:ext cx="1936308" cy="1983559"/>
          </a:xfrm>
          <a:prstGeom prst="rect">
            <a:avLst/>
          </a:prstGeom>
        </p:spPr>
      </p:pic>
      <p:sp>
        <p:nvSpPr>
          <p:cNvPr id="6" name="Pentagon 5">
            <a:extLst>
              <a:ext uri="{FF2B5EF4-FFF2-40B4-BE49-F238E27FC236}">
                <a16:creationId xmlns:a16="http://schemas.microsoft.com/office/drawing/2014/main" id="{69424EB7-764C-457F-B897-F94B44925334}"/>
              </a:ext>
            </a:extLst>
          </p:cNvPr>
          <p:cNvSpPr/>
          <p:nvPr/>
        </p:nvSpPr>
        <p:spPr>
          <a:xfrm rot="10800000">
            <a:off x="1946031" y="-1"/>
            <a:ext cx="2965938" cy="2708032"/>
          </a:xfrm>
          <a:prstGeom prst="pent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D266C-9263-485C-97B3-AA29272DFFD0}"/>
              </a:ext>
            </a:extLst>
          </p:cNvPr>
          <p:cNvSpPr txBox="1"/>
          <p:nvPr/>
        </p:nvSpPr>
        <p:spPr>
          <a:xfrm>
            <a:off x="2021240" y="1378962"/>
            <a:ext cx="2792752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en-US" sz="2800">
                <a:latin charset="0" panose="020A0402060406010301" pitchFamily="18" typeface="Castellar"/>
              </a:rPr>
              <a:t>Hotel Ebeye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2D94C-D2C1-41BF-83C2-780966066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71" y="88560"/>
            <a:ext cx="1131919" cy="1007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12A1F1-491A-4A79-8CAE-EE10F1D6EE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" r="-2"/>
          <a:stretch/>
        </p:blipFill>
        <p:spPr>
          <a:xfrm>
            <a:off x="-1" y="2823404"/>
            <a:ext cx="6858001" cy="632059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034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C21C0C-E9F9-4FD7-8456-12D39816C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066"/>
            <a:ext cx="6858000" cy="9687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86F27B-5FA3-49F2-A62E-81EA1B2483F2}"/>
              </a:ext>
            </a:extLst>
          </p:cNvPr>
          <p:cNvSpPr txBox="1"/>
          <p:nvPr/>
        </p:nvSpPr>
        <p:spPr>
          <a:xfrm>
            <a:off x="398585" y="820065"/>
            <a:ext cx="515815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Black" panose="020B0A04020102020204" pitchFamily="34" charset="0"/>
              </a:rPr>
              <a:t>About Us</a:t>
            </a:r>
          </a:p>
          <a:p>
            <a:r>
              <a:rPr lang="en-US" dirty="0">
                <a:latin typeface="HelveticaNeue-Light"/>
              </a:rPr>
              <a:t>Hotel Ebeye is located on the island of Ebeye within the Kwajalein Atoll, Republic of the Marshall Islands. </a:t>
            </a:r>
          </a:p>
          <a:p>
            <a:endParaRPr lang="en-US" dirty="0">
              <a:latin typeface="HelveticaNeue-Light"/>
            </a:endParaRPr>
          </a:p>
          <a:p>
            <a:r>
              <a:rPr lang="en-US" dirty="0">
                <a:latin typeface="HelveticaNeue-Light"/>
              </a:rPr>
              <a:t>The hotel, which is managed by Majuro’s Marshall Islands Resort, has 18 rooms, made up of two suites, two deluxe rooms, fourteen double rooms. </a:t>
            </a:r>
          </a:p>
          <a:p>
            <a:endParaRPr lang="en-US" dirty="0">
              <a:latin typeface="HelveticaNeue-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E40D3-9875-4308-9964-D594AFFE3AC4}"/>
              </a:ext>
            </a:extLst>
          </p:cNvPr>
          <p:cNvSpPr txBox="1"/>
          <p:nvPr/>
        </p:nvSpPr>
        <p:spPr>
          <a:xfrm>
            <a:off x="269631" y="4411682"/>
            <a:ext cx="51581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Contact Information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Hotel Ebeye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PO BOX 5460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Ebeye Marshall Islands 96970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Phone: (692) 329-5230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Email: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hotelebeye.rsvn@gmail.com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-Light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Front Desk Manager: Joseph Bulles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Email: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JOClicious@gmail.com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-Light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Phone: (692) 235-3229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-Light"/>
            </a:endParaRPr>
          </a:p>
        </p:txBody>
      </p:sp>
    </p:spTree>
    <p:extLst>
      <p:ext uri="{BB962C8B-B14F-4D97-AF65-F5344CB8AC3E}">
        <p14:creationId xmlns:p14="http://schemas.microsoft.com/office/powerpoint/2010/main" val="29273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F5D7D3-383D-455E-B4CE-4EAF5B779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33" y="5719861"/>
            <a:ext cx="2154866" cy="34241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D23318-97BA-41AD-9A95-E73F80B30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9861"/>
            <a:ext cx="2154866" cy="34241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A150D4-6217-4435-BE98-F25F815693CC}"/>
              </a:ext>
            </a:extLst>
          </p:cNvPr>
          <p:cNvSpPr txBox="1"/>
          <p:nvPr/>
        </p:nvSpPr>
        <p:spPr>
          <a:xfrm>
            <a:off x="109860" y="4323528"/>
            <a:ext cx="1818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Regular Room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$77.60/per night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(tax inclusive)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254746-28AC-445B-84EF-7E5D43C32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77" y="5719861"/>
            <a:ext cx="2309446" cy="34241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401020-F113-41D5-BF41-C4BBCCE97080}"/>
              </a:ext>
            </a:extLst>
          </p:cNvPr>
          <p:cNvSpPr txBox="1"/>
          <p:nvPr/>
        </p:nvSpPr>
        <p:spPr>
          <a:xfrm>
            <a:off x="2519936" y="4300960"/>
            <a:ext cx="181812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Deluxe Room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$99.20/per night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(tax inclusive)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8570DD-20AA-4A44-9842-E2F7CD124D9A}"/>
              </a:ext>
            </a:extLst>
          </p:cNvPr>
          <p:cNvSpPr txBox="1"/>
          <p:nvPr/>
        </p:nvSpPr>
        <p:spPr>
          <a:xfrm>
            <a:off x="4812993" y="4300960"/>
            <a:ext cx="19351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Suite Room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$153.20/per night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(tax inclusive)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B1179E-2198-4FD7-BF69-BA08B1922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422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6952E-BA32-4F9A-8863-F5122789E79B}"/>
              </a:ext>
            </a:extLst>
          </p:cNvPr>
          <p:cNvSpPr txBox="1"/>
          <p:nvPr/>
        </p:nvSpPr>
        <p:spPr>
          <a:xfrm>
            <a:off x="0" y="163979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S PGothic" panose="020B0600070205080204" pitchFamily="34" charset="-128"/>
              </a:rPr>
              <a:t>GUESTROOMS &amp; RATES</a:t>
            </a:r>
          </a:p>
        </p:txBody>
      </p:sp>
    </p:spTree>
    <p:extLst>
      <p:ext uri="{BB962C8B-B14F-4D97-AF65-F5344CB8AC3E}">
        <p14:creationId xmlns:p14="http://schemas.microsoft.com/office/powerpoint/2010/main" val="334121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4F974FF-1BA6-45CD-A2EE-D58695514D36}"/>
              </a:ext>
            </a:extLst>
          </p:cNvPr>
          <p:cNvSpPr txBox="1"/>
          <p:nvPr/>
        </p:nvSpPr>
        <p:spPr>
          <a:xfrm>
            <a:off x="1875692" y="222737"/>
            <a:ext cx="3259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  <a:ea typeface="MS PGothic" panose="020B0600070205080204" pitchFamily="34" charset="-128"/>
              </a:rPr>
              <a:t>RESTAURANT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116DD4-9A92-4E9B-982F-2DB74452E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13616"/>
            <a:ext cx="6705600" cy="4172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268ECC6-A132-41BB-B801-604ED445E123}"/>
              </a:ext>
            </a:extLst>
          </p:cNvPr>
          <p:cNvSpPr txBox="1"/>
          <p:nvPr/>
        </p:nvSpPr>
        <p:spPr>
          <a:xfrm>
            <a:off x="322383" y="5392093"/>
            <a:ext cx="6365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Neue-Light"/>
              </a:rPr>
              <a:t>Our very own restaurant serves various cuisines, mostly American, Filipino and Marshallese local food. It is open for breakfast, lunch and dinner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D888F4-67BD-4E73-BB16-AE31E2BE9765}"/>
              </a:ext>
            </a:extLst>
          </p:cNvPr>
          <p:cNvSpPr txBox="1"/>
          <p:nvPr/>
        </p:nvSpPr>
        <p:spPr>
          <a:xfrm>
            <a:off x="322383" y="6521527"/>
            <a:ext cx="63656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RESTAURANT BUSINESS HOURS</a:t>
            </a:r>
          </a:p>
          <a:p>
            <a:pPr algn="ctr"/>
            <a:endParaRPr lang="en-US" sz="1050" dirty="0">
              <a:latin typeface="HelveticaNeue-Light"/>
            </a:endParaRPr>
          </a:p>
          <a:p>
            <a:pPr algn="ctr"/>
            <a:r>
              <a:rPr lang="en-US" dirty="0">
                <a:latin typeface="HelveticaNeue-Light"/>
              </a:rPr>
              <a:t>MONDAY – SUNDAY</a:t>
            </a:r>
          </a:p>
          <a:p>
            <a:pPr algn="ctr"/>
            <a:r>
              <a:rPr lang="en-US" dirty="0">
                <a:latin typeface="HelveticaNeue-Light"/>
              </a:rPr>
              <a:t>7:30am-9:00am (Breakfast)</a:t>
            </a:r>
          </a:p>
          <a:p>
            <a:pPr algn="ctr"/>
            <a:r>
              <a:rPr lang="en-US" dirty="0">
                <a:latin typeface="HelveticaNeue-Light"/>
              </a:rPr>
              <a:t>11:30am-2:30am (Lunch)</a:t>
            </a:r>
          </a:p>
          <a:p>
            <a:pPr algn="ctr"/>
            <a:r>
              <a:rPr lang="en-US" dirty="0">
                <a:latin typeface="HelveticaNeue-Light"/>
              </a:rPr>
              <a:t>5:30pm-9:00pm (Dinner)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48642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A66B7EB-FFEA-4D79-92C7-4B2BF6C6B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64" y="2803490"/>
            <a:ext cx="3779272" cy="3450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906625-E375-4897-8A14-DEFA39C0F7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"/>
          <a:stretch/>
        </p:blipFill>
        <p:spPr>
          <a:xfrm rot="5400000">
            <a:off x="2961460" y="6585600"/>
            <a:ext cx="1876288" cy="198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25555D-DA07-4637-88A7-2934E1023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699" y="2970004"/>
            <a:ext cx="2470203" cy="218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208A4D-281C-45FF-BEE0-6B7ACDAA87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"/>
          <a:stretch/>
        </p:blipFill>
        <p:spPr>
          <a:xfrm rot="5400000">
            <a:off x="5007178" y="774099"/>
            <a:ext cx="1546699" cy="173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510DE9-C577-4FAA-B584-290EF59C75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/>
          <a:stretch/>
        </p:blipFill>
        <p:spPr>
          <a:xfrm rot="5400000">
            <a:off x="3045382" y="744417"/>
            <a:ext cx="1606064" cy="1735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6605F1-3A66-4037-B7AC-75358FB68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" y="868256"/>
            <a:ext cx="2347096" cy="154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797FED-CAC2-4836-BFE1-E0FC0AC25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/>
        </p:blipFill>
        <p:spPr>
          <a:xfrm rot="5400000">
            <a:off x="101931" y="5884694"/>
            <a:ext cx="2761968" cy="2389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FD6E4C5-1DB8-49E8-85DB-F9B450E5D928}"/>
              </a:ext>
            </a:extLst>
          </p:cNvPr>
          <p:cNvSpPr txBox="1"/>
          <p:nvPr/>
        </p:nvSpPr>
        <p:spPr>
          <a:xfrm>
            <a:off x="0" y="163979"/>
            <a:ext cx="6857999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en-US" sz="2800"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-128" panose="020B0600070205080204" pitchFamily="34" typeface="MS PGothic"/>
              </a:rPr>
              <a:t>FEW OF OUR MENU SELECTIONS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4CB322-AA82-4B77-9220-2260AD8D5BF1}"/>
              </a:ext>
            </a:extLst>
          </p:cNvPr>
          <p:cNvSpPr txBox="1"/>
          <p:nvPr/>
        </p:nvSpPr>
        <p:spPr>
          <a:xfrm>
            <a:off x="3250918" y="6193441"/>
            <a:ext cx="2930007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en-US" sz="120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-128" panose="020B0600070205080204" pitchFamily="34" typeface="MS PGothic"/>
              </a:rPr>
              <a:t>OVEN BAKED CHICKEN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6CA617-337D-480C-83EC-FF1184C9251C}"/>
              </a:ext>
            </a:extLst>
          </p:cNvPr>
          <p:cNvSpPr txBox="1"/>
          <p:nvPr/>
        </p:nvSpPr>
        <p:spPr>
          <a:xfrm>
            <a:off x="2808313" y="8516171"/>
            <a:ext cx="2182581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en-US" sz="120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-128" panose="020B0600070205080204" pitchFamily="34" typeface="MS PGothic"/>
              </a:rPr>
              <a:t>SEAFOOD CHOWDER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316EAB-1E6B-47EB-8C8C-973BCED50C1C}"/>
              </a:ext>
            </a:extLst>
          </p:cNvPr>
          <p:cNvSpPr txBox="1"/>
          <p:nvPr/>
        </p:nvSpPr>
        <p:spPr>
          <a:xfrm>
            <a:off x="354930" y="8503680"/>
            <a:ext cx="2182581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en-US" sz="120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-128" panose="020B0600070205080204" pitchFamily="34" typeface="MS PGothic"/>
              </a:rPr>
              <a:t>CHOPSTEAK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47B656-F2AC-48E0-B4AD-4D8BE01A61C5}"/>
              </a:ext>
            </a:extLst>
          </p:cNvPr>
          <p:cNvSpPr txBox="1"/>
          <p:nvPr/>
        </p:nvSpPr>
        <p:spPr>
          <a:xfrm>
            <a:off x="336510" y="5227982"/>
            <a:ext cx="2182581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en-US" sz="120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-128" panose="020B0600070205080204" pitchFamily="34" typeface="MS PGothic"/>
              </a:rPr>
              <a:t>CHICKEN CURRY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B1C06F-C28E-4A60-A764-A1B095679B96}"/>
              </a:ext>
            </a:extLst>
          </p:cNvPr>
          <p:cNvSpPr txBox="1"/>
          <p:nvPr/>
        </p:nvSpPr>
        <p:spPr>
          <a:xfrm>
            <a:off x="162003" y="2414954"/>
            <a:ext cx="2531596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en-US" sz="120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-128" panose="020B0600070205080204" pitchFamily="34" typeface="MS PGothic"/>
              </a:rPr>
              <a:t>GRILLED TUNA &amp; CHEESE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56819E-62EE-493F-B7DA-2177745FFBAB}"/>
              </a:ext>
            </a:extLst>
          </p:cNvPr>
          <p:cNvSpPr txBox="1"/>
          <p:nvPr/>
        </p:nvSpPr>
        <p:spPr>
          <a:xfrm>
            <a:off x="2537511" y="2400628"/>
            <a:ext cx="2531596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en-US" sz="120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-128" panose="020B0600070205080204" pitchFamily="34" typeface="MS PGothic"/>
              </a:rPr>
              <a:t>BEEF STEW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DEEFE9-64A2-433E-B6F9-8730548E930F}"/>
              </a:ext>
            </a:extLst>
          </p:cNvPr>
          <p:cNvSpPr txBox="1"/>
          <p:nvPr/>
        </p:nvSpPr>
        <p:spPr>
          <a:xfrm>
            <a:off x="4514729" y="2407791"/>
            <a:ext cx="2531596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en-US" sz="120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-128" panose="020B0600070205080204" pitchFamily="34" typeface="MS PGothic"/>
              </a:rPr>
              <a:t>GRILLED REEF FISH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3715470-29B5-4FAA-B900-FD353A4D24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 rot="5400000">
            <a:off x="4871549" y="6759228"/>
            <a:ext cx="1946031" cy="1707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06AFC79-9297-4882-8E21-19E3D3DAD93F}"/>
              </a:ext>
            </a:extLst>
          </p:cNvPr>
          <p:cNvSpPr txBox="1"/>
          <p:nvPr/>
        </p:nvSpPr>
        <p:spPr>
          <a:xfrm>
            <a:off x="4754324" y="8523334"/>
            <a:ext cx="2182581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en-US" sz="120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-128" panose="020B0600070205080204" pitchFamily="34" typeface="MS PGothic"/>
              </a:rPr>
              <a:t>HOT WINGS</a:t>
            </a:r>
          </a:p>
        </p:txBody>
      </p:sp>
    </p:spTree>
    <p:extLst>
      <p:ext uri="{BB962C8B-B14F-4D97-AF65-F5344CB8AC3E}">
        <p14:creationId xmlns:p14="http://schemas.microsoft.com/office/powerpoint/2010/main" val="307860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2D1654-CEA7-4268-9BBB-9C1FD91481BA}"/>
              </a:ext>
            </a:extLst>
          </p:cNvPr>
          <p:cNvSpPr txBox="1"/>
          <p:nvPr/>
        </p:nvSpPr>
        <p:spPr>
          <a:xfrm>
            <a:off x="378325" y="222738"/>
            <a:ext cx="6101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COVID-19 RESPONSE &amp; PREPAREDNESS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CF651-C894-458A-BFC0-D024A93F0666}"/>
              </a:ext>
            </a:extLst>
          </p:cNvPr>
          <p:cNvSpPr txBox="1"/>
          <p:nvPr/>
        </p:nvSpPr>
        <p:spPr>
          <a:xfrm>
            <a:off x="398585" y="820065"/>
            <a:ext cx="6081090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following were implemented in response to COVID-19.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Employee COVID-19 Awareness Training. Employees were educated about the virus, and were trained on various preventive measures and the importance of exercising the measures consistently. 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COVID-19 Vaccination. Feb 2021 all were vaccinated.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Rigorous Sanitization &amp; Hygiene Training and Practice.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 Marketing Strategies &amp; Process Improvements. 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Engaged with customers more to keep them informed about our plans and response.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preparation for border opening, we continue with the following: 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Consistently implement COVID-19 preventive measures. 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Consistly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take refresher trainings on Sanitization &amp; Hygiene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 with process improvement initiatives including customer service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Upgrade guestrooms &amp; the restaurant. 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Neue-Light"/>
            </a:endParaRPr>
          </a:p>
          <a:p>
            <a:endParaRPr lang="en-US" dirty="0">
              <a:latin typeface="HelveticaNeue-Light"/>
            </a:endParaRPr>
          </a:p>
        </p:txBody>
      </p:sp>
    </p:spTree>
    <p:extLst>
      <p:ext uri="{BB962C8B-B14F-4D97-AF65-F5344CB8AC3E}">
        <p14:creationId xmlns:p14="http://schemas.microsoft.com/office/powerpoint/2010/main" val="3521947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329</Words>
  <Application>Microsoft Office PowerPoint</Application>
  <PresentationFormat>On-screen Show 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Aharoni</vt:lpstr>
      <vt:lpstr>Arial</vt:lpstr>
      <vt:lpstr>Arial Black</vt:lpstr>
      <vt:lpstr>Calisto MT</vt:lpstr>
      <vt:lpstr>Castellar</vt:lpstr>
      <vt:lpstr>HelveticaNeue-Light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Samson</dc:creator>
  <cp:lastModifiedBy>Samantha Samson</cp:lastModifiedBy>
  <cp:revision>9</cp:revision>
  <dcterms:created xsi:type="dcterms:W3CDTF">2021-11-15T00:42:17Z</dcterms:created>
  <dcterms:modified xsi:type="dcterms:W3CDTF">2021-11-16T06:01:27Z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1416464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