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9144000" cy="6858000"/>
  <p:notesSz cx="9144000" cy="6858000"/>
  <p:embeddedFontLst>
    <p:embeddedFont>
      <p:font typeface="NFINNA+Arial-BoldMT"/>
      <p:regular r:id="rId12"/>
    </p:embeddedFont>
    <p:embeddedFont>
      <p:font typeface="IDJVIH+CenturyGothic-Bold"/>
      <p:regular r:id="rId13"/>
    </p:embeddedFont>
    <p:embeddedFont>
      <p:font typeface="PLSEQJ+CenturyGothic"/>
      <p:regular r:id="rId14"/>
    </p:embeddedFont>
    <p:embeddedFont>
      <p:font typeface="FJVLPD+ArialMT"/>
      <p:regular r:id="rId15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font" Target="fonts/font1.fntdata" /><Relationship Id="rId13" Type="http://schemas.openxmlformats.org/officeDocument/2006/relationships/font" Target="fonts/font2.fntdata" /><Relationship Id="rId14" Type="http://schemas.openxmlformats.org/officeDocument/2006/relationships/font" Target="fonts/font3.fntdata" /><Relationship Id="rId15" Type="http://schemas.openxmlformats.org/officeDocument/2006/relationships/font" Target="fonts/font4.fntdata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249009" y="3202005"/>
            <a:ext cx="6833810" cy="6127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524"/>
              </a:lnSpc>
              <a:spcBef>
                <a:spcPts val="0"/>
              </a:spcBef>
              <a:spcAft>
                <a:spcPts val="0"/>
              </a:spcAft>
            </a:pPr>
            <a:r>
              <a:rPr dirty="0" sz="4050" b="1">
                <a:solidFill>
                  <a:srgbClr val="ffffff"/>
                </a:solidFill>
                <a:latin typeface="NFINNA+Arial-BoldMT"/>
                <a:cs typeface="NFINNA+Arial-BoldMT"/>
              </a:rPr>
              <a:t>Yap</a:t>
            </a:r>
            <a:r>
              <a:rPr dirty="0" sz="4050" b="1">
                <a:solidFill>
                  <a:srgbClr val="ffffff"/>
                </a:solidFill>
                <a:latin typeface="NFINNA+Arial-BoldMT"/>
                <a:cs typeface="NFINNA+Arial-BoldMT"/>
              </a:rPr>
              <a:t> </a:t>
            </a:r>
            <a:r>
              <a:rPr dirty="0" sz="4050" b="1">
                <a:solidFill>
                  <a:srgbClr val="ffffff"/>
                </a:solidFill>
                <a:latin typeface="NFINNA+Arial-BoldMT"/>
                <a:cs typeface="NFINNA+Arial-BoldMT"/>
              </a:rPr>
              <a:t>Visitors</a:t>
            </a:r>
            <a:r>
              <a:rPr dirty="0" sz="4050" b="1">
                <a:solidFill>
                  <a:srgbClr val="ffffff"/>
                </a:solidFill>
                <a:latin typeface="NFINNA+Arial-BoldMT"/>
                <a:cs typeface="NFINNA+Arial-BoldMT"/>
              </a:rPr>
              <a:t> </a:t>
            </a:r>
            <a:r>
              <a:rPr dirty="0" sz="4050" b="1">
                <a:solidFill>
                  <a:srgbClr val="ffffff"/>
                </a:solidFill>
                <a:latin typeface="NFINNA+Arial-BoldMT"/>
                <a:cs typeface="NFINNA+Arial-BoldMT"/>
              </a:rPr>
              <a:t>Bureau</a:t>
            </a:r>
            <a:r>
              <a:rPr dirty="0" sz="4050" b="1">
                <a:solidFill>
                  <a:srgbClr val="ffffff"/>
                </a:solidFill>
                <a:latin typeface="NFINNA+Arial-BoldMT"/>
                <a:cs typeface="NFINNA+Arial-BoldMT"/>
              </a:rPr>
              <a:t> </a:t>
            </a:r>
            <a:r>
              <a:rPr dirty="0" sz="4050" b="1">
                <a:solidFill>
                  <a:srgbClr val="ffffff"/>
                </a:solidFill>
                <a:latin typeface="NFINNA+Arial-BoldMT"/>
                <a:cs typeface="NFINNA+Arial-BoldMT"/>
              </a:rPr>
              <a:t>Report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57443" y="235675"/>
            <a:ext cx="7259280" cy="109746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dirty="0" sz="40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Local/Regional</a:t>
            </a:r>
            <a:r>
              <a:rPr dirty="0" sz="40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 </a:t>
            </a:r>
            <a:r>
              <a:rPr dirty="0" sz="40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Events</a:t>
            </a:r>
            <a:r>
              <a:rPr dirty="0" sz="40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 </a:t>
            </a:r>
            <a:r>
              <a:rPr dirty="0" sz="40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(2022-</a:t>
            </a:r>
          </a:p>
          <a:p>
            <a:pPr marL="0" marR="0">
              <a:lnSpc>
                <a:spcPts val="4021"/>
              </a:lnSpc>
              <a:spcBef>
                <a:spcPts val="298"/>
              </a:spcBef>
              <a:spcAft>
                <a:spcPts val="0"/>
              </a:spcAft>
            </a:pPr>
            <a:r>
              <a:rPr dirty="0" sz="40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2023)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35975" y="1583290"/>
            <a:ext cx="3025718" cy="38970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768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December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19-23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35975" y="2068938"/>
            <a:ext cx="4119070" cy="38970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768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Christmas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Night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Market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35975" y="3040234"/>
            <a:ext cx="3113551" cy="38970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768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January</a:t>
            </a:r>
            <a:r>
              <a:rPr dirty="0" sz="2800" spc="771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27,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2023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35975" y="3525882"/>
            <a:ext cx="6625789" cy="7737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768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Island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Market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at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the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Yap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Living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History</a:t>
            </a:r>
          </a:p>
          <a:p>
            <a:pPr marL="0" marR="0">
              <a:lnSpc>
                <a:spcPts val="2768"/>
              </a:lnSpc>
              <a:spcBef>
                <a:spcPts val="205"/>
              </a:spcBef>
              <a:spcAft>
                <a:spcPts val="0"/>
              </a:spcAft>
            </a:pP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Museum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35975" y="4881226"/>
            <a:ext cx="5333812" cy="38970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768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February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2023-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EXPO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in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Kosrae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57443" y="487576"/>
            <a:ext cx="7869363" cy="59990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423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Overseas</a:t>
            </a:r>
            <a:r>
              <a:rPr dirty="0" sz="44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 </a:t>
            </a:r>
            <a:r>
              <a:rPr dirty="0" sz="44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Events</a:t>
            </a:r>
            <a:r>
              <a:rPr dirty="0" sz="44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 </a:t>
            </a:r>
            <a:r>
              <a:rPr dirty="0" sz="44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(2022-2023)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35975" y="1583290"/>
            <a:ext cx="6588830" cy="38970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768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Boot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Show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in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Düsseldorf-January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2023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57443" y="487576"/>
            <a:ext cx="4611885" cy="59990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423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Announcements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35975" y="1583290"/>
            <a:ext cx="4092881" cy="38970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768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Board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Members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of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YVB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35975" y="2020321"/>
            <a:ext cx="5376369" cy="286656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28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FJVLPD+ArialMT"/>
                <a:cs typeface="FJVLPD+ArialMT"/>
              </a:rPr>
              <a:t>•</a:t>
            </a:r>
            <a:r>
              <a:rPr dirty="0" sz="2800" spc="19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Lee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Weeber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–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Chairman</a:t>
            </a:r>
          </a:p>
          <a:p>
            <a:pPr marL="0" marR="0">
              <a:lnSpc>
                <a:spcPts val="3128"/>
              </a:lnSpc>
              <a:spcBef>
                <a:spcPts val="672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FJVLPD+ArialMT"/>
                <a:cs typeface="FJVLPD+ArialMT"/>
              </a:rPr>
              <a:t>•</a:t>
            </a:r>
            <a:r>
              <a:rPr dirty="0" sz="2800" spc="19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Jerry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Beaty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–Vice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Chairman</a:t>
            </a:r>
          </a:p>
          <a:p>
            <a:pPr marL="0" marR="0">
              <a:lnSpc>
                <a:spcPts val="3128"/>
              </a:lnSpc>
              <a:spcBef>
                <a:spcPts val="672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FJVLPD+ArialMT"/>
                <a:cs typeface="FJVLPD+ArialMT"/>
              </a:rPr>
              <a:t>•</a:t>
            </a:r>
            <a:r>
              <a:rPr dirty="0" sz="2800" spc="19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Hanspeter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Gsell-Secretary</a:t>
            </a:r>
          </a:p>
          <a:p>
            <a:pPr marL="0" marR="0">
              <a:lnSpc>
                <a:spcPts val="3128"/>
              </a:lnSpc>
              <a:spcBef>
                <a:spcPts val="672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FJVLPD+ArialMT"/>
                <a:cs typeface="FJVLPD+ArialMT"/>
              </a:rPr>
              <a:t>•</a:t>
            </a:r>
            <a:r>
              <a:rPr dirty="0" sz="2800" spc="19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Bill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Acker-Treasurer</a:t>
            </a:r>
          </a:p>
          <a:p>
            <a:pPr marL="0" marR="0">
              <a:lnSpc>
                <a:spcPts val="3128"/>
              </a:lnSpc>
              <a:spcBef>
                <a:spcPts val="672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FJVLPD+ArialMT"/>
                <a:cs typeface="FJVLPD+ArialMT"/>
              </a:rPr>
              <a:t>•</a:t>
            </a:r>
            <a:r>
              <a:rPr dirty="0" sz="2800" spc="19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Lubuw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Falanruw-Member</a:t>
            </a:r>
          </a:p>
          <a:p>
            <a:pPr marL="0" marR="0">
              <a:lnSpc>
                <a:spcPts val="3128"/>
              </a:lnSpc>
              <a:spcBef>
                <a:spcPts val="672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FJVLPD+ArialMT"/>
                <a:cs typeface="FJVLPD+ArialMT"/>
              </a:rPr>
              <a:t>•</a:t>
            </a:r>
            <a:r>
              <a:rPr dirty="0" sz="2800" spc="19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Anthony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C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 </a:t>
            </a:r>
            <a:r>
              <a:rPr dirty="0" sz="2800">
                <a:solidFill>
                  <a:srgbClr val="ffffff"/>
                </a:solidFill>
                <a:latin typeface="PLSEQJ+CenturyGothic"/>
                <a:cs typeface="PLSEQJ+CenturyGothic"/>
              </a:rPr>
              <a:t>Tareg-Member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20075" y="471775"/>
            <a:ext cx="4650827" cy="59990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423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Christmas</a:t>
            </a:r>
            <a:r>
              <a:rPr dirty="0" sz="44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 </a:t>
            </a:r>
            <a:r>
              <a:rPr dirty="0" sz="44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in</a:t>
            </a:r>
            <a:r>
              <a:rPr dirty="0" sz="44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 </a:t>
            </a:r>
            <a:r>
              <a:rPr dirty="0" sz="44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Yap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51187" y="1563076"/>
            <a:ext cx="2723744" cy="236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Because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it's</a:t>
            </a:r>
            <a:r>
              <a:rPr dirty="0" sz="1400" spc="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that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time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of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the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year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251187" y="1712428"/>
            <a:ext cx="2127606" cy="236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where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family,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friends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and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251187" y="1861780"/>
            <a:ext cx="2745113" cy="337312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communities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gather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to</a:t>
            </a:r>
            <a:r>
              <a:rPr dirty="0" sz="1400" spc="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celebrate</a:t>
            </a:r>
          </a:p>
          <a:p>
            <a:pPr marL="0" marR="0">
              <a:lnSpc>
                <a:spcPts val="117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the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Holidays,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Yap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Visitors</a:t>
            </a:r>
          </a:p>
          <a:p>
            <a:pPr marL="0" marR="0">
              <a:lnSpc>
                <a:spcPts val="117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Bureau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will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once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again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spark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up</a:t>
            </a:r>
          </a:p>
          <a:p>
            <a:pPr marL="0" marR="0">
              <a:lnSpc>
                <a:spcPts val="117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the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Yap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History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Museum,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a</a:t>
            </a:r>
          </a:p>
          <a:p>
            <a:pPr marL="0" marR="0">
              <a:lnSpc>
                <a:spcPts val="117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central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piece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of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bliss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in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Colonia</a:t>
            </a:r>
          </a:p>
          <a:p>
            <a:pPr marL="0" marR="0">
              <a:lnSpc>
                <a:spcPts val="117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town,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for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the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island's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holiday</a:t>
            </a:r>
          </a:p>
          <a:p>
            <a:pPr marL="0" marR="0">
              <a:lnSpc>
                <a:spcPts val="117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cheer.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Leo's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Crew,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Bank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of</a:t>
            </a:r>
          </a:p>
          <a:p>
            <a:pPr marL="0" marR="0">
              <a:lnSpc>
                <a:spcPts val="117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Guam-Yap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Branch,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FSM</a:t>
            </a:r>
          </a:p>
          <a:p>
            <a:pPr marL="0" marR="0">
              <a:lnSpc>
                <a:spcPts val="117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Development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Bank-Yap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Branch,</a:t>
            </a:r>
          </a:p>
          <a:p>
            <a:pPr marL="0" marR="0">
              <a:lnSpc>
                <a:spcPts val="117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Yap's</a:t>
            </a:r>
            <a:r>
              <a:rPr dirty="0" sz="1400" spc="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Division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of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Public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Safety,</a:t>
            </a:r>
          </a:p>
          <a:p>
            <a:pPr marL="0" marR="0">
              <a:lnSpc>
                <a:spcPts val="117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Mr.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Yang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Gang,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schools,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local</a:t>
            </a:r>
          </a:p>
          <a:p>
            <a:pPr marL="0" marR="0">
              <a:lnSpc>
                <a:spcPts val="117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vendors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and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private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businesses</a:t>
            </a:r>
          </a:p>
          <a:p>
            <a:pPr marL="0" marR="0">
              <a:lnSpc>
                <a:spcPts val="117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and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the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communities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help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with</a:t>
            </a:r>
          </a:p>
          <a:p>
            <a:pPr marL="0" marR="0">
              <a:lnSpc>
                <a:spcPts val="117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decorations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every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year...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This</a:t>
            </a:r>
          </a:p>
          <a:p>
            <a:pPr marL="0" marR="0">
              <a:lnSpc>
                <a:spcPts val="117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year,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the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FMI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 spc="-11">
                <a:solidFill>
                  <a:srgbClr val="ffffff"/>
                </a:solidFill>
                <a:latin typeface="FJVLPD+ArialMT"/>
                <a:cs typeface="FJVLPD+ArialMT"/>
              </a:rPr>
              <a:t>(Fisheries</a:t>
            </a:r>
            <a:r>
              <a:rPr dirty="0" sz="1400" spc="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Maritime</a:t>
            </a:r>
          </a:p>
          <a:p>
            <a:pPr marL="0" marR="0">
              <a:lnSpc>
                <a:spcPts val="117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Institution)</a:t>
            </a:r>
            <a:r>
              <a:rPr dirty="0" sz="1400" spc="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has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volunteered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to</a:t>
            </a:r>
          </a:p>
          <a:p>
            <a:pPr marL="0" marR="0">
              <a:lnSpc>
                <a:spcPts val="117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assist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with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the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preparations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and</a:t>
            </a:r>
          </a:p>
          <a:p>
            <a:pPr marL="0" marR="0">
              <a:lnSpc>
                <a:spcPts val="117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decorations.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Lights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will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be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turned</a:t>
            </a:r>
          </a:p>
          <a:p>
            <a:pPr marL="0" marR="0">
              <a:lnSpc>
                <a:spcPts val="117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on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December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19th-23rd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starting</a:t>
            </a:r>
          </a:p>
          <a:p>
            <a:pPr marL="0" marR="0">
              <a:lnSpc>
                <a:spcPts val="117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at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6pm.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Because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it's</a:t>
            </a:r>
            <a:r>
              <a:rPr dirty="0" sz="1400" spc="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in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Yap,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Yap</a:t>
            </a:r>
          </a:p>
          <a:p>
            <a:pPr marL="0" marR="0">
              <a:lnSpc>
                <a:spcPts val="117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wishes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everyone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a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Merry</a:t>
            </a:r>
          </a:p>
          <a:p>
            <a:pPr marL="0" marR="0">
              <a:lnSpc>
                <a:spcPts val="117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Christmas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and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Happy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New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Year!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20075" y="219874"/>
            <a:ext cx="7501177" cy="109746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dirty="0" sz="40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Christmas</a:t>
            </a:r>
            <a:r>
              <a:rPr dirty="0" sz="40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 </a:t>
            </a:r>
            <a:r>
              <a:rPr dirty="0" sz="40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Night</a:t>
            </a:r>
            <a:r>
              <a:rPr dirty="0" sz="40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 </a:t>
            </a:r>
            <a:r>
              <a:rPr dirty="0" sz="40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Market</a:t>
            </a:r>
            <a:r>
              <a:rPr dirty="0" sz="40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 </a:t>
            </a:r>
            <a:r>
              <a:rPr dirty="0" sz="40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&amp;</a:t>
            </a:r>
          </a:p>
          <a:p>
            <a:pPr marL="0" marR="0">
              <a:lnSpc>
                <a:spcPts val="4021"/>
              </a:lnSpc>
              <a:spcBef>
                <a:spcPts val="298"/>
              </a:spcBef>
              <a:spcAft>
                <a:spcPts val="0"/>
              </a:spcAft>
            </a:pPr>
            <a:r>
              <a:rPr dirty="0" sz="40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Santa</a:t>
            </a:r>
            <a:r>
              <a:rPr dirty="0" sz="40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 </a:t>
            </a:r>
            <a:r>
              <a:rPr dirty="0" sz="40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Clause</a:t>
            </a:r>
            <a:r>
              <a:rPr dirty="0" sz="40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 </a:t>
            </a:r>
            <a:r>
              <a:rPr dirty="0" sz="40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Coming</a:t>
            </a:r>
            <a:r>
              <a:rPr dirty="0" sz="40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 </a:t>
            </a:r>
            <a:r>
              <a:rPr dirty="0" sz="40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to</a:t>
            </a:r>
            <a:r>
              <a:rPr dirty="0" sz="40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 </a:t>
            </a:r>
            <a:r>
              <a:rPr dirty="0" sz="4000" b="1">
                <a:solidFill>
                  <a:srgbClr val="ffffff"/>
                </a:solidFill>
                <a:latin typeface="IDJVIH+CenturyGothic-Bold"/>
                <a:cs typeface="IDJVIH+CenturyGothic-Bold"/>
              </a:rPr>
              <a:t>Town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510494" y="1527700"/>
            <a:ext cx="2433751" cy="236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Yap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Visitors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Bureau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is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happy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510494" y="1713323"/>
            <a:ext cx="2433422" cy="793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to</a:t>
            </a:r>
            <a:r>
              <a:rPr dirty="0" sz="1400" spc="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announce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the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Christmas</a:t>
            </a:r>
          </a:p>
          <a:p>
            <a:pPr marL="0" marR="0">
              <a:lnSpc>
                <a:spcPts val="1461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Night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Market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that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will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be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held</a:t>
            </a:r>
          </a:p>
          <a:p>
            <a:pPr marL="0" marR="0">
              <a:lnSpc>
                <a:spcPts val="1461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at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the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Yap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Living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history</a:t>
            </a:r>
          </a:p>
          <a:p>
            <a:pPr marL="0" marR="0">
              <a:lnSpc>
                <a:spcPts val="1461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Museum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starting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510494" y="2455816"/>
            <a:ext cx="2542592" cy="97922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December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19th-23rd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at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6pm.</a:t>
            </a:r>
          </a:p>
          <a:p>
            <a:pPr marL="0" marR="0">
              <a:lnSpc>
                <a:spcPts val="1461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This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Night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Market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presents;</a:t>
            </a:r>
          </a:p>
          <a:p>
            <a:pPr marL="0" marR="0">
              <a:lnSpc>
                <a:spcPts val="1461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Local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cuisines,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local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treats</a:t>
            </a:r>
          </a:p>
          <a:p>
            <a:pPr marL="0" marR="0">
              <a:lnSpc>
                <a:spcPts val="1461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and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better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yet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engage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with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the</a:t>
            </a:r>
          </a:p>
          <a:p>
            <a:pPr marL="0" marR="0">
              <a:lnSpc>
                <a:spcPts val="1461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local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people.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510494" y="3587132"/>
            <a:ext cx="2532636" cy="153609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Oh</a:t>
            </a:r>
            <a:r>
              <a:rPr dirty="0" sz="1400" spc="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oh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oh!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Santa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Clause</a:t>
            </a:r>
          </a:p>
          <a:p>
            <a:pPr marL="0" marR="0">
              <a:lnSpc>
                <a:spcPts val="1461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coming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to</a:t>
            </a:r>
            <a:r>
              <a:rPr dirty="0" sz="1400" spc="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Colonia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town.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On</a:t>
            </a:r>
          </a:p>
          <a:p>
            <a:pPr marL="0" marR="0">
              <a:lnSpc>
                <a:spcPts val="1461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December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23rd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at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7pm,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Santa</a:t>
            </a:r>
          </a:p>
          <a:p>
            <a:pPr marL="0" marR="0">
              <a:lnSpc>
                <a:spcPts val="1461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Clause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will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be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visiting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the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Yap</a:t>
            </a:r>
          </a:p>
          <a:p>
            <a:pPr marL="0" marR="0">
              <a:lnSpc>
                <a:spcPts val="1461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Living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History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Museum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to</a:t>
            </a:r>
          </a:p>
          <a:p>
            <a:pPr marL="0" marR="0">
              <a:lnSpc>
                <a:spcPts val="1461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spread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joy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and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tons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of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treats.</a:t>
            </a:r>
          </a:p>
          <a:p>
            <a:pPr marL="0" marR="0">
              <a:lnSpc>
                <a:spcPts val="1461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Have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a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wonderful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and</a:t>
            </a:r>
            <a:r>
              <a:rPr dirty="0" sz="14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safe</a:t>
            </a:r>
          </a:p>
          <a:p>
            <a:pPr marL="0" marR="0">
              <a:lnSpc>
                <a:spcPts val="1461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FJVLPD+ArialMT"/>
                <a:cs typeface="FJVLPD+ArialMT"/>
              </a:rPr>
              <a:t>Holidays!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2023-02-10T01:35:27-06:00</dcterms:modified>
</cp:coreProperties>
</file>